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heme/theme2.xml" ContentType="application/vnd.openxmlformats-officedocument.theme+xml"/>
  <Override PartName="/ppt/tags/tag13.xml" ContentType="application/vnd.openxmlformats-officedocument.presentationml.tags+xml"/>
  <Override PartName="/ppt/theme/theme3.xml" ContentType="application/vnd.openxmlformats-officedocument.theme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notesSlides/notesSlide1.xml" ContentType="application/vnd.openxmlformats-officedocument.presentationml.notesSlide+xml"/>
  <Override PartName="/ppt/tags/tag16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5"/>
  </p:sldMasterIdLst>
  <p:notesMasterIdLst>
    <p:notesMasterId r:id="rId7"/>
  </p:notesMasterIdLst>
  <p:handoutMasterIdLst>
    <p:handoutMasterId r:id="rId8"/>
  </p:handoutMasterIdLst>
  <p:sldIdLst>
    <p:sldId id="214737751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108" d="100"/>
          <a:sy n="108" d="100"/>
        </p:scale>
        <p:origin x="67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customXml" Target="../customXml/item3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theme" Target="theme/theme1.xml"/><Relationship Id="rId5" Type="http://schemas.openxmlformats.org/officeDocument/2006/relationships/slideMaster" Target="slideMasters/slideMaster1.xml"/><Relationship Id="rId10" Type="http://schemas.openxmlformats.org/officeDocument/2006/relationships/viewProps" Target="viewProps.xml"/><Relationship Id="rId4" Type="http://schemas.openxmlformats.org/officeDocument/2006/relationships/customXml" Target="../customXml/item4.xml"/><Relationship Id="rId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2" Type="http://schemas.openxmlformats.org/officeDocument/2006/relationships/tags" Target="../tags/tag14.xml"/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2DAF5E9A-AAF1-3BC2-D05D-3CF0BCB48FFB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A7254E1-7FF4-59ED-A1BC-441B9760F284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050194C-8696-42A9-8928-B895BC225170}" type="datetimeFigureOut">
              <a:rPr lang="en-GB" smtClean="0"/>
              <a:t>15/10/2024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FE5173B-D45A-287D-DEAE-1B0BA080CADF}"/>
              </a:ext>
            </a:extLst>
          </p:cNvPr>
          <p:cNvSpPr>
            <a:spLocks noGrp="1"/>
          </p:cNvSpPr>
          <p:nvPr>
            <p:ph type="ftr" sz="quarter" idx="2"/>
            <p:custDataLst>
              <p:tags r:id="rId2"/>
            </p:custDataLst>
          </p:nvPr>
        </p:nvSpPr>
        <p:spPr>
          <a:xfrm>
            <a:off x="0" y="8685213"/>
            <a:ext cx="68580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en-GB" sz="800">
                <a:solidFill>
                  <a:srgbClr val="A5A5A5"/>
                </a:solidFill>
                <a:latin typeface="Calibri" panose="020F0502020204030204" pitchFamily="34" charset="0"/>
              </a:rPr>
              <a:t>ISS Classification -</a:t>
            </a:r>
            <a:r>
              <a:rPr lang="en-GB" sz="80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800">
                <a:solidFill>
                  <a:srgbClr val="C00000"/>
                </a:solidFill>
                <a:latin typeface="Calibri" panose="020F0502020204030204" pitchFamily="34" charset="0"/>
              </a:rPr>
              <a:t>Restricted - Internal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351A15B-3E14-938E-10AE-FEBE16BBF637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75E273C-72DF-408A-8280-4C34BB3F19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6410478"/>
      </p:ext>
    </p:extLst>
  </p:cSld>
  <p:clrMap bg1="lt1" tx1="dk1" bg2="lt2" tx2="dk2" accent1="accent1" accent2="accent2" accent3="accent3" accent4="accent4" accent5="accent5" accent6="accent6" hlink="hlink" folHlink="folHlink"/>
  <p:hf hdr="0" dt="0"/>
</p:handoutMaster>
</file>

<file path=ppt/notesMasters/_rels/notesMaster1.xml.rels><?xml version="1.0" encoding="UTF-8" standalone="yes"?>
<Relationships xmlns="http://schemas.openxmlformats.org/package/2006/relationships"><Relationship Id="rId2" Type="http://schemas.openxmlformats.org/officeDocument/2006/relationships/tags" Target="../tags/tag13.xml"/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368D043-EAA1-4078-898F-86531FC88AC3}" type="datetimeFigureOut">
              <a:rPr lang="en-GB" smtClean="0"/>
              <a:t>15/10/2024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  <p:custDataLst>
              <p:tags r:id="rId2"/>
            </p:custDataLst>
          </p:nvPr>
        </p:nvSpPr>
        <p:spPr>
          <a:xfrm>
            <a:off x="0" y="8685213"/>
            <a:ext cx="68580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lang="en-GB" sz="800" b="0" i="0" u="none">
                <a:solidFill>
                  <a:srgbClr val="A5A5A5"/>
                </a:solidFill>
                <a:latin typeface="Calibri" panose="020F0502020204030204" pitchFamily="34" charset="0"/>
              </a:defRPr>
            </a:lvl1pPr>
          </a:lstStyle>
          <a:p>
            <a:r>
              <a:rPr lang="en-GB"/>
              <a:t>ISS Classification - Restricted - Internal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5888650-EF0D-49DB-B5CF-B6FECC8807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1543824"/>
      </p:ext>
    </p:extLst>
  </p:cSld>
  <p:clrMap bg1="lt1" tx1="dk1" bg2="lt2" tx2="dk2" accent1="accent1" accent2="accent2" accent3="accent3" accent4="accent4" accent5="accent5" accent6="accent6" hlink="hlink" folHlink="folHlink"/>
  <p:hf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.xml"/><Relationship Id="rId2" Type="http://schemas.openxmlformats.org/officeDocument/2006/relationships/notesMaster" Target="../notesMasters/notesMaster1.xml"/><Relationship Id="rId1" Type="http://schemas.openxmlformats.org/officeDocument/2006/relationships/tags" Target="../tags/tag16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	</a:t>
            </a:r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4"/>
            <p:custDataLst>
              <p:tags r:id="rId1"/>
            </p:custDataLst>
          </p:nvPr>
        </p:nvSpPr>
        <p:spPr/>
        <p:txBody>
          <a:bodyPr/>
          <a:lstStyle/>
          <a:p>
            <a:r>
              <a:rPr lang="en-GB"/>
              <a:t>ISS Classification -</a:t>
            </a:r>
            <a:r>
              <a:rPr lang="en-GB">
                <a:solidFill>
                  <a:srgbClr val="000000"/>
                </a:solidFill>
              </a:rPr>
              <a:t> </a:t>
            </a:r>
            <a:r>
              <a:rPr lang="en-GB">
                <a:solidFill>
                  <a:srgbClr val="C00000"/>
                </a:solidFill>
              </a:rPr>
              <a:t>Restricted - Internal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C783303-05DA-456B-A993-ECE38F5F1E6B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42465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ags" Target="../tags/tag2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ags" Target="../tags/tag3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ags" Target="../tags/tag4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ags" Target="../tags/tag5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ags" Target="../tags/tag6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ags" Target="../tags/tag7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ags" Target="../tags/tag8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ags" Target="../tags/tag9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ags" Target="../tags/tag10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ags" Target="../tags/tag1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ags" Target="../tags/tag12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E49B2F-21BC-66E4-A6B2-94F9448404C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903984D-76E4-807C-34E2-9EAA38C2E4C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4626BBF-4A49-E2F5-8C9D-F0B9571FA5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71DC77-9B7B-4386-A254-28744F474A2C}" type="datetimeFigureOut">
              <a:rPr lang="en-GB" smtClean="0"/>
              <a:t>15/10/2024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8F7947C-E991-05F5-3EE9-D1008B58B1BA}"/>
              </a:ext>
            </a:extLst>
          </p:cNvPr>
          <p:cNvSpPr>
            <a:spLocks noGrp="1"/>
          </p:cNvSpPr>
          <p:nvPr>
            <p:ph type="ftr" sz="quarter" idx="11"/>
            <p:custDataLst>
              <p:tags r:id="rId1"/>
            </p:custDataLst>
          </p:nvPr>
        </p:nvSpPr>
        <p:spPr/>
        <p:txBody>
          <a:bodyPr/>
          <a:lstStyle>
            <a:lvl1pPr>
              <a:defRPr lang="en-GB" sz="800" b="0" i="0" u="none">
                <a:solidFill>
                  <a:srgbClr val="A5A5A5"/>
                </a:solidFill>
                <a:latin typeface="Calibri" panose="020F0502020204030204" pitchFamily="34" charset="0"/>
              </a:defRPr>
            </a:lvl1pPr>
          </a:lstStyle>
          <a:p>
            <a:r>
              <a:rPr lang="en-GB"/>
              <a:t>ISS Classification - Restricted - Internal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288D03E-437F-C9E4-E0FA-DA889A722E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C803A2-FAB8-4B03-AFCB-CCDD2F21F2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46669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89D23-F101-0FCD-27B9-9E7779C118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639CF1F-422C-756A-24AB-D745FFF8B54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6E5C7FD-5B4D-CC4E-BAB3-7A46F24C9B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71DC77-9B7B-4386-A254-28744F474A2C}" type="datetimeFigureOut">
              <a:rPr lang="en-GB" smtClean="0"/>
              <a:t>15/10/2024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392ED43-7B97-CB28-27D3-0598E9DB9ABE}"/>
              </a:ext>
            </a:extLst>
          </p:cNvPr>
          <p:cNvSpPr>
            <a:spLocks noGrp="1"/>
          </p:cNvSpPr>
          <p:nvPr>
            <p:ph type="ftr" sz="quarter" idx="11"/>
            <p:custDataLst>
              <p:tags r:id="rId1"/>
            </p:custDataLst>
          </p:nvPr>
        </p:nvSpPr>
        <p:spPr/>
        <p:txBody>
          <a:bodyPr/>
          <a:lstStyle>
            <a:lvl1pPr>
              <a:defRPr lang="en-GB" sz="800" b="0" i="0" u="none">
                <a:solidFill>
                  <a:srgbClr val="A5A5A5"/>
                </a:solidFill>
                <a:latin typeface="Calibri" panose="020F0502020204030204" pitchFamily="34" charset="0"/>
              </a:defRPr>
            </a:lvl1pPr>
          </a:lstStyle>
          <a:p>
            <a:r>
              <a:rPr lang="en-GB"/>
              <a:t>ISS Classification - Restricted - Internal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D6EEB1A-6081-E554-CDD5-C188BEADF6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C803A2-FAB8-4B03-AFCB-CCDD2F21F2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48604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32B76B-B319-E0DF-6CC8-76A64E2EFE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45B4068-9C1F-E214-193F-6213A3884B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CF809DD-E1EB-7F1B-C019-57AE3FFBAA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71DC77-9B7B-4386-A254-28744F474A2C}" type="datetimeFigureOut">
              <a:rPr lang="en-GB" smtClean="0"/>
              <a:t>15/10/2024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B0E9505-38D5-0B5D-8DC9-9AD41E2C235A}"/>
              </a:ext>
            </a:extLst>
          </p:cNvPr>
          <p:cNvSpPr>
            <a:spLocks noGrp="1"/>
          </p:cNvSpPr>
          <p:nvPr>
            <p:ph type="ftr" sz="quarter" idx="11"/>
            <p:custDataLst>
              <p:tags r:id="rId1"/>
            </p:custDataLst>
          </p:nvPr>
        </p:nvSpPr>
        <p:spPr/>
        <p:txBody>
          <a:bodyPr/>
          <a:lstStyle>
            <a:lvl1pPr>
              <a:defRPr lang="en-GB" sz="800" b="0" i="0" u="none">
                <a:solidFill>
                  <a:srgbClr val="A5A5A5"/>
                </a:solidFill>
                <a:latin typeface="Calibri" panose="020F0502020204030204" pitchFamily="34" charset="0"/>
              </a:defRPr>
            </a:lvl1pPr>
          </a:lstStyle>
          <a:p>
            <a:r>
              <a:rPr lang="en-GB"/>
              <a:t>ISS Classification - Restricted - Internal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0B4397-873D-C7F7-6AA8-A7DEA965BC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C803A2-FAB8-4B03-AFCB-CCDD2F21F2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7698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0BC59D-E062-F8AC-03C9-8B496ACCFF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E70980-C3D2-D160-E8DA-A7305B1E011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8C3539D-D9A8-284B-4AA3-57264B86AFB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C1BB7D1-1807-4AC6-9AFE-EE8EF6FBEE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71DC77-9B7B-4386-A254-28744F474A2C}" type="datetimeFigureOut">
              <a:rPr lang="en-GB" smtClean="0"/>
              <a:t>15/10/2024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FA837CA-3541-2980-1D2B-2EFC24D78D0B}"/>
              </a:ext>
            </a:extLst>
          </p:cNvPr>
          <p:cNvSpPr>
            <a:spLocks noGrp="1"/>
          </p:cNvSpPr>
          <p:nvPr>
            <p:ph type="ftr" sz="quarter" idx="11"/>
            <p:custDataLst>
              <p:tags r:id="rId1"/>
            </p:custDataLst>
          </p:nvPr>
        </p:nvSpPr>
        <p:spPr/>
        <p:txBody>
          <a:bodyPr/>
          <a:lstStyle>
            <a:lvl1pPr>
              <a:defRPr lang="en-GB" sz="800" b="0" i="0" u="none">
                <a:solidFill>
                  <a:srgbClr val="A5A5A5"/>
                </a:solidFill>
                <a:latin typeface="Calibri" panose="020F0502020204030204" pitchFamily="34" charset="0"/>
              </a:defRPr>
            </a:lvl1pPr>
          </a:lstStyle>
          <a:p>
            <a:r>
              <a:rPr lang="en-GB"/>
              <a:t>ISS Classification - Restricted - Internal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5C20569-26D6-C530-10DB-E09F8A6558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C803A2-FAB8-4B03-AFCB-CCDD2F21F2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85239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BECC5D-1C61-5158-A353-529ECA0765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D818FA6-382B-0D4C-F64E-06C7DA7D055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12C993A-4D0C-89EE-D105-908F10DDECF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425725C-736D-CDF7-7FE2-7433E15752C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2253CF1-9DFC-24AB-0929-E268A21424F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A4F0B62-7739-6B39-C4A5-2B89A71747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71DC77-9B7B-4386-A254-28744F474A2C}" type="datetimeFigureOut">
              <a:rPr lang="en-GB" smtClean="0"/>
              <a:t>15/10/2024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BFAF2CD-28E6-D411-9C67-F3601848A60B}"/>
              </a:ext>
            </a:extLst>
          </p:cNvPr>
          <p:cNvSpPr>
            <a:spLocks noGrp="1"/>
          </p:cNvSpPr>
          <p:nvPr>
            <p:ph type="ftr" sz="quarter" idx="11"/>
            <p:custDataLst>
              <p:tags r:id="rId1"/>
            </p:custDataLst>
          </p:nvPr>
        </p:nvSpPr>
        <p:spPr/>
        <p:txBody>
          <a:bodyPr/>
          <a:lstStyle>
            <a:lvl1pPr>
              <a:defRPr lang="en-GB" sz="800" b="0" i="0" u="none">
                <a:solidFill>
                  <a:srgbClr val="A5A5A5"/>
                </a:solidFill>
                <a:latin typeface="Calibri" panose="020F0502020204030204" pitchFamily="34" charset="0"/>
              </a:defRPr>
            </a:lvl1pPr>
          </a:lstStyle>
          <a:p>
            <a:r>
              <a:rPr lang="en-GB"/>
              <a:t>ISS Classification - Restricted - Internal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4772A31-BD67-5593-AC61-09B27590CD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C803A2-FAB8-4B03-AFCB-CCDD2F21F2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8377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7C32D8-3DDD-4457-076C-1FA2123D99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540749B-FE8A-FBFB-8CC4-131FAF825C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71DC77-9B7B-4386-A254-28744F474A2C}" type="datetimeFigureOut">
              <a:rPr lang="en-GB" smtClean="0"/>
              <a:t>15/10/2024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C4A6972-5C67-7EEF-701C-A703C9F8F99A}"/>
              </a:ext>
            </a:extLst>
          </p:cNvPr>
          <p:cNvSpPr>
            <a:spLocks noGrp="1"/>
          </p:cNvSpPr>
          <p:nvPr>
            <p:ph type="ftr" sz="quarter" idx="11"/>
            <p:custDataLst>
              <p:tags r:id="rId1"/>
            </p:custDataLst>
          </p:nvPr>
        </p:nvSpPr>
        <p:spPr/>
        <p:txBody>
          <a:bodyPr/>
          <a:lstStyle>
            <a:lvl1pPr>
              <a:defRPr lang="en-GB" sz="800" b="0" i="0" u="none">
                <a:solidFill>
                  <a:srgbClr val="A5A5A5"/>
                </a:solidFill>
                <a:latin typeface="Calibri" panose="020F0502020204030204" pitchFamily="34" charset="0"/>
              </a:defRPr>
            </a:lvl1pPr>
          </a:lstStyle>
          <a:p>
            <a:r>
              <a:rPr lang="en-GB"/>
              <a:t>ISS Classification - Restricted - Internal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1100926-DD06-9E18-FA29-9A402DD5F1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C803A2-FAB8-4B03-AFCB-CCDD2F21F2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7830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EFCE2F2-83A5-74DF-28C7-66CEF83083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71DC77-9B7B-4386-A254-28744F474A2C}" type="datetimeFigureOut">
              <a:rPr lang="en-GB" smtClean="0"/>
              <a:t>15/10/2024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1AD0CD9-BFA1-3B7D-9560-C0E2E80AAE68}"/>
              </a:ext>
            </a:extLst>
          </p:cNvPr>
          <p:cNvSpPr>
            <a:spLocks noGrp="1"/>
          </p:cNvSpPr>
          <p:nvPr>
            <p:ph type="ftr" sz="quarter" idx="11"/>
            <p:custDataLst>
              <p:tags r:id="rId1"/>
            </p:custDataLst>
          </p:nvPr>
        </p:nvSpPr>
        <p:spPr/>
        <p:txBody>
          <a:bodyPr/>
          <a:lstStyle>
            <a:lvl1pPr>
              <a:defRPr lang="en-GB" sz="800" b="0" i="0" u="none">
                <a:solidFill>
                  <a:srgbClr val="A5A5A5"/>
                </a:solidFill>
                <a:latin typeface="Calibri" panose="020F0502020204030204" pitchFamily="34" charset="0"/>
              </a:defRPr>
            </a:lvl1pPr>
          </a:lstStyle>
          <a:p>
            <a:r>
              <a:rPr lang="en-GB"/>
              <a:t>ISS Classification - Restricted - Internal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CF85679-D815-DEC7-93D9-03404564B8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C803A2-FAB8-4B03-AFCB-CCDD2F21F2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27716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4D009B-EFCE-A7DD-E23B-D260980D69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EE4155D-98B5-2EBC-E906-D170BBF1D51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9267067-AB2A-C349-AECD-EC68EB9EA3E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5DEB6AB-C759-3A18-AB1F-6BD3B43062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71DC77-9B7B-4386-A254-28744F474A2C}" type="datetimeFigureOut">
              <a:rPr lang="en-GB" smtClean="0"/>
              <a:t>15/10/2024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E2AD2B7-058F-F939-BD7A-B09BEC60ED96}"/>
              </a:ext>
            </a:extLst>
          </p:cNvPr>
          <p:cNvSpPr>
            <a:spLocks noGrp="1"/>
          </p:cNvSpPr>
          <p:nvPr>
            <p:ph type="ftr" sz="quarter" idx="11"/>
            <p:custDataLst>
              <p:tags r:id="rId1"/>
            </p:custDataLst>
          </p:nvPr>
        </p:nvSpPr>
        <p:spPr/>
        <p:txBody>
          <a:bodyPr/>
          <a:lstStyle>
            <a:lvl1pPr>
              <a:defRPr lang="en-GB" sz="800" b="0" i="0" u="none">
                <a:solidFill>
                  <a:srgbClr val="A5A5A5"/>
                </a:solidFill>
                <a:latin typeface="Calibri" panose="020F0502020204030204" pitchFamily="34" charset="0"/>
              </a:defRPr>
            </a:lvl1pPr>
          </a:lstStyle>
          <a:p>
            <a:r>
              <a:rPr lang="en-GB"/>
              <a:t>ISS Classification - Restricted - Internal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735E424-9292-1616-2369-28E4472D78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C803A2-FAB8-4B03-AFCB-CCDD2F21F2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51942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A94050-A6CB-514D-F455-E38C475D10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31378F5-595E-D0BA-3A0B-C850E6D09BB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3EBB8B7-D7DB-4FD9-D34B-6F0CC659166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6E66429-4AFA-226D-BBDE-5FCDBC8E0F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71DC77-9B7B-4386-A254-28744F474A2C}" type="datetimeFigureOut">
              <a:rPr lang="en-GB" smtClean="0"/>
              <a:t>15/10/2024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7D256EC-D7E4-CAFC-1A36-3758DB922341}"/>
              </a:ext>
            </a:extLst>
          </p:cNvPr>
          <p:cNvSpPr>
            <a:spLocks noGrp="1"/>
          </p:cNvSpPr>
          <p:nvPr>
            <p:ph type="ftr" sz="quarter" idx="11"/>
            <p:custDataLst>
              <p:tags r:id="rId1"/>
            </p:custDataLst>
          </p:nvPr>
        </p:nvSpPr>
        <p:spPr/>
        <p:txBody>
          <a:bodyPr/>
          <a:lstStyle>
            <a:lvl1pPr>
              <a:defRPr lang="en-GB" sz="800" b="0" i="0" u="none">
                <a:solidFill>
                  <a:srgbClr val="A5A5A5"/>
                </a:solidFill>
                <a:latin typeface="Calibri" panose="020F0502020204030204" pitchFamily="34" charset="0"/>
              </a:defRPr>
            </a:lvl1pPr>
          </a:lstStyle>
          <a:p>
            <a:r>
              <a:rPr lang="en-GB"/>
              <a:t>ISS Classification - Restricted - Internal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28B9B0C-F676-D566-EE69-F98F51EC09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C803A2-FAB8-4B03-AFCB-CCDD2F21F2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93943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8DDFB6-DEED-B6AE-AF31-0C5952693E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CAF2245-268F-279A-1791-468B9BE4F02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7273B92-646D-AB96-9122-68EB9BE1CA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71DC77-9B7B-4386-A254-28744F474A2C}" type="datetimeFigureOut">
              <a:rPr lang="en-GB" smtClean="0"/>
              <a:t>15/10/2024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8D13E40-47EE-1E25-7FB4-62AAF16E9C62}"/>
              </a:ext>
            </a:extLst>
          </p:cNvPr>
          <p:cNvSpPr>
            <a:spLocks noGrp="1"/>
          </p:cNvSpPr>
          <p:nvPr>
            <p:ph type="ftr" sz="quarter" idx="11"/>
            <p:custDataLst>
              <p:tags r:id="rId1"/>
            </p:custDataLst>
          </p:nvPr>
        </p:nvSpPr>
        <p:spPr/>
        <p:txBody>
          <a:bodyPr/>
          <a:lstStyle>
            <a:lvl1pPr>
              <a:defRPr lang="en-GB" sz="800" b="0" i="0" u="none">
                <a:solidFill>
                  <a:srgbClr val="A5A5A5"/>
                </a:solidFill>
                <a:latin typeface="Calibri" panose="020F0502020204030204" pitchFamily="34" charset="0"/>
              </a:defRPr>
            </a:lvl1pPr>
          </a:lstStyle>
          <a:p>
            <a:r>
              <a:rPr lang="en-GB"/>
              <a:t>ISS Classification - Restricted - Internal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5FAAB20-8E70-3BBC-CE3E-E48F76E22D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C803A2-FAB8-4B03-AFCB-CCDD2F21F2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46585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A87061D-4CB5-F8C9-9D98-59F04539CA1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C592408-5E1D-7AC0-3A14-6CB44F7B630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71E1A3A-242F-5095-E87E-8D74CA1CC1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71DC77-9B7B-4386-A254-28744F474A2C}" type="datetimeFigureOut">
              <a:rPr lang="en-GB" smtClean="0"/>
              <a:t>15/10/2024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670FF01-8ADE-0FE2-C468-52C623DBDA7A}"/>
              </a:ext>
            </a:extLst>
          </p:cNvPr>
          <p:cNvSpPr>
            <a:spLocks noGrp="1"/>
          </p:cNvSpPr>
          <p:nvPr>
            <p:ph type="ftr" sz="quarter" idx="11"/>
            <p:custDataLst>
              <p:tags r:id="rId1"/>
            </p:custDataLst>
          </p:nvPr>
        </p:nvSpPr>
        <p:spPr/>
        <p:txBody>
          <a:bodyPr/>
          <a:lstStyle>
            <a:lvl1pPr>
              <a:defRPr lang="en-GB" sz="800" b="0" i="0" u="none">
                <a:solidFill>
                  <a:srgbClr val="A5A5A5"/>
                </a:solidFill>
                <a:latin typeface="Calibri" panose="020F0502020204030204" pitchFamily="34" charset="0"/>
              </a:defRPr>
            </a:lvl1pPr>
          </a:lstStyle>
          <a:p>
            <a:r>
              <a:rPr lang="en-GB"/>
              <a:t>ISS Classification - Restricted - Internal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60C87A0-3F37-8E4D-AFE0-BD8D658B81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C803A2-FAB8-4B03-AFCB-CCDD2F21F2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283174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2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8B409603-C350-D5DF-0012-F3CA694E40F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226" y="7112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1948431"/>
      </p:ext>
    </p:extLst>
  </p:cSld>
  <p:clrMapOvr>
    <a:masterClrMapping/>
  </p:clrMapOvr>
  <p:hf sldNum="0" hdr="0" dt="0"/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ags" Target="../tags/tag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80E479-8076-772A-6D31-0706DB21E6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963A32F-3E62-CE5A-DE66-F69300A22C5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AB7C4AA-7146-F967-5EC9-7F25AA8D60E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B71DC77-9B7B-4386-A254-28744F474A2C}" type="datetimeFigureOut">
              <a:rPr lang="en-GB" smtClean="0"/>
              <a:t>15/10/2024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1FC77C0-22CD-5FB1-98C0-4E800E751B13}"/>
              </a:ext>
            </a:extLst>
          </p:cNvPr>
          <p:cNvSpPr>
            <a:spLocks noGrp="1"/>
          </p:cNvSpPr>
          <p:nvPr>
            <p:ph type="ftr" sz="quarter" idx="3"/>
            <p:custDataLst>
              <p:tags r:id="rId14"/>
            </p:custDataLst>
          </p:nvPr>
        </p:nvSpPr>
        <p:spPr>
          <a:xfrm>
            <a:off x="0" y="6356350"/>
            <a:ext cx="12192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lang="en-GB" sz="800" b="0" i="0" u="none">
                <a:solidFill>
                  <a:srgbClr val="A5A5A5"/>
                </a:solidFill>
                <a:latin typeface="Calibri" panose="020F0502020204030204" pitchFamily="34" charset="0"/>
              </a:defRPr>
            </a:lvl1pPr>
          </a:lstStyle>
          <a:p>
            <a:r>
              <a:rPr lang="en-GB"/>
              <a:t>ISS Classification - Restricted - Internal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E1EB3E7-FD9A-7AEB-4A4B-A9A54B2D3CC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1C803A2-FAB8-4B03-AFCB-CCDD2F21F2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36029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5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>
            <a:extLst>
              <a:ext uri="{FF2B5EF4-FFF2-40B4-BE49-F238E27FC236}">
                <a16:creationId xmlns:a16="http://schemas.microsoft.com/office/drawing/2014/main" id="{20A1721D-17ED-E4B0-4B35-38AB58AC2AD1}"/>
              </a:ext>
            </a:extLst>
          </p:cNvPr>
          <p:cNvSpPr/>
          <p:nvPr/>
        </p:nvSpPr>
        <p:spPr>
          <a:xfrm>
            <a:off x="1133990" y="4080072"/>
            <a:ext cx="10533130" cy="1333013"/>
          </a:xfrm>
          <a:prstGeom prst="rect">
            <a:avLst/>
          </a:prstGeom>
          <a:solidFill>
            <a:schemeClr val="bg1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5CE7010-89D8-88CC-2D16-DAFBA4CCD64B}"/>
              </a:ext>
            </a:extLst>
          </p:cNvPr>
          <p:cNvSpPr txBox="1"/>
          <p:nvPr/>
        </p:nvSpPr>
        <p:spPr>
          <a:xfrm rot="16200000">
            <a:off x="191110" y="1370935"/>
            <a:ext cx="1443600" cy="307777"/>
          </a:xfrm>
          <a:prstGeom prst="rect">
            <a:avLst/>
          </a:prstGeom>
          <a:solidFill>
            <a:srgbClr val="E64C66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400" b="1">
                <a:latin typeface="Gill Sans MT" panose="020B0502020104020203" pitchFamily="34" charset="77"/>
              </a:rPr>
              <a:t>WEEK 1</a:t>
            </a:r>
          </a:p>
        </p:txBody>
      </p:sp>
      <p:grpSp>
        <p:nvGrpSpPr>
          <p:cNvPr id="35" name="Group 34">
            <a:extLst>
              <a:ext uri="{FF2B5EF4-FFF2-40B4-BE49-F238E27FC236}">
                <a16:creationId xmlns:a16="http://schemas.microsoft.com/office/drawing/2014/main" id="{5CDF5C4A-C7A6-3D94-B0E2-C49DBAC41711}"/>
              </a:ext>
            </a:extLst>
          </p:cNvPr>
          <p:cNvGrpSpPr/>
          <p:nvPr/>
        </p:nvGrpSpPr>
        <p:grpSpPr>
          <a:xfrm>
            <a:off x="1141045" y="5569567"/>
            <a:ext cx="4103239" cy="273929"/>
            <a:chOff x="203200" y="5722985"/>
            <a:chExt cx="4455093" cy="366529"/>
          </a:xfrm>
        </p:grpSpPr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FB94D888-5895-56A9-A340-C7CFC0ACF0EA}"/>
                </a:ext>
              </a:extLst>
            </p:cNvPr>
            <p:cNvSpPr/>
            <p:nvPr/>
          </p:nvSpPr>
          <p:spPr>
            <a:xfrm>
              <a:off x="203200" y="5722985"/>
              <a:ext cx="4455093" cy="366529"/>
            </a:xfrm>
            <a:prstGeom prst="rect">
              <a:avLst/>
            </a:prstGeom>
            <a:solidFill>
              <a:srgbClr val="C2E4E9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29C611BE-79DD-5575-D2A4-5482BE6845EA}"/>
                </a:ext>
              </a:extLst>
            </p:cNvPr>
            <p:cNvSpPr txBox="1"/>
            <p:nvPr userDrawn="1"/>
          </p:nvSpPr>
          <p:spPr>
            <a:xfrm>
              <a:off x="203200" y="5722985"/>
              <a:ext cx="4279900" cy="3294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000" b="0" i="0">
                  <a:solidFill>
                    <a:srgbClr val="444444"/>
                  </a:solidFill>
                  <a:effectLst/>
                  <a:latin typeface="Aptos Narrow"/>
                </a:rPr>
                <a:t>Look out for Chef’s Special Jacket Potato, Pasta and </a:t>
              </a:r>
              <a:r>
                <a:rPr lang="en-GB" sz="1000" b="0" i="0">
                  <a:solidFill>
                    <a:srgbClr val="444444"/>
                  </a:solidFill>
                  <a:effectLst/>
                  <a:latin typeface="Gotham Book"/>
                </a:rPr>
                <a:t>Sandwiches</a:t>
              </a:r>
              <a:endParaRPr lang="en-US" sz="1000" b="1" i="0">
                <a:latin typeface="Gotham Book"/>
                <a:cs typeface="Gotham Black" pitchFamily="2" charset="0"/>
              </a:endParaRPr>
            </a:p>
          </p:txBody>
        </p:sp>
      </p:grpSp>
      <p:grpSp>
        <p:nvGrpSpPr>
          <p:cNvPr id="25" name="Group 24">
            <a:extLst>
              <a:ext uri="{FF2B5EF4-FFF2-40B4-BE49-F238E27FC236}">
                <a16:creationId xmlns:a16="http://schemas.microsoft.com/office/drawing/2014/main" id="{810BA097-18F4-65F4-682F-2BFB532CFDFE}"/>
              </a:ext>
            </a:extLst>
          </p:cNvPr>
          <p:cNvGrpSpPr/>
          <p:nvPr/>
        </p:nvGrpSpPr>
        <p:grpSpPr>
          <a:xfrm>
            <a:off x="1133990" y="5891948"/>
            <a:ext cx="4103239" cy="285396"/>
            <a:chOff x="4730618" y="5706194"/>
            <a:chExt cx="3321050" cy="383320"/>
          </a:xfrm>
        </p:grpSpPr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7A6BF444-D149-0D36-D71F-4A2DE9D624D9}"/>
                </a:ext>
              </a:extLst>
            </p:cNvPr>
            <p:cNvSpPr/>
            <p:nvPr userDrawn="1"/>
          </p:nvSpPr>
          <p:spPr>
            <a:xfrm>
              <a:off x="4730618" y="5722985"/>
              <a:ext cx="3321050" cy="366529"/>
            </a:xfrm>
            <a:prstGeom prst="rect">
              <a:avLst/>
            </a:prstGeom>
            <a:solidFill>
              <a:srgbClr val="F6F2E9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27" name="Group 26">
              <a:extLst>
                <a:ext uri="{FF2B5EF4-FFF2-40B4-BE49-F238E27FC236}">
                  <a16:creationId xmlns:a16="http://schemas.microsoft.com/office/drawing/2014/main" id="{F84DD739-3386-5AC4-8F8F-E72937CF1ECD}"/>
                </a:ext>
              </a:extLst>
            </p:cNvPr>
            <p:cNvGrpSpPr/>
            <p:nvPr userDrawn="1"/>
          </p:nvGrpSpPr>
          <p:grpSpPr>
            <a:xfrm>
              <a:off x="4744806" y="5706194"/>
              <a:ext cx="3015374" cy="330703"/>
              <a:chOff x="4744806" y="5706194"/>
              <a:chExt cx="3015374" cy="330703"/>
            </a:xfrm>
          </p:grpSpPr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ADE2803D-FE7C-A686-F4DF-2FC5EEFEDD23}"/>
                  </a:ext>
                </a:extLst>
              </p:cNvPr>
              <p:cNvSpPr txBox="1"/>
              <p:nvPr userDrawn="1"/>
            </p:nvSpPr>
            <p:spPr>
              <a:xfrm>
                <a:off x="4744806" y="5706194"/>
                <a:ext cx="852566" cy="3307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1000" b="1" i="0">
                    <a:latin typeface="Gotham Black" pitchFamily="2" charset="0"/>
                    <a:cs typeface="Gotham Black" pitchFamily="2" charset="0"/>
                  </a:rPr>
                  <a:t>Available Daily:</a:t>
                </a:r>
              </a:p>
            </p:txBody>
          </p:sp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4CF3E4DA-1901-BC25-7B0B-DE6EB5271E93}"/>
                  </a:ext>
                </a:extLst>
              </p:cNvPr>
              <p:cNvSpPr txBox="1"/>
              <p:nvPr userDrawn="1"/>
            </p:nvSpPr>
            <p:spPr>
              <a:xfrm>
                <a:off x="5440113" y="5736971"/>
                <a:ext cx="2320067" cy="26259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800" b="0" i="0">
                    <a:effectLst/>
                    <a:latin typeface="Gotham Book" pitchFamily="2" charset="0"/>
                    <a:cs typeface="Gotham Book" pitchFamily="2" charset="0"/>
                  </a:rPr>
                  <a:t>Milk, Salad Bar, </a:t>
                </a:r>
                <a:r>
                  <a:rPr lang="en-GB" sz="800">
                    <a:latin typeface="Gotham Book" pitchFamily="2" charset="0"/>
                    <a:cs typeface="Gotham Book" pitchFamily="2" charset="0"/>
                  </a:rPr>
                  <a:t>Fresh Bread</a:t>
                </a:r>
                <a:r>
                  <a:rPr lang="en-GB" sz="800" b="0" i="0">
                    <a:effectLst/>
                    <a:latin typeface="Gotham Book" pitchFamily="2" charset="0"/>
                    <a:cs typeface="Gotham Book" pitchFamily="2" charset="0"/>
                  </a:rPr>
                  <a:t>, Yoghurt and Fresh Fruit</a:t>
                </a:r>
              </a:p>
            </p:txBody>
          </p:sp>
        </p:grpSp>
      </p:grpSp>
      <p:grpSp>
        <p:nvGrpSpPr>
          <p:cNvPr id="30" name="Group 29">
            <a:extLst>
              <a:ext uri="{FF2B5EF4-FFF2-40B4-BE49-F238E27FC236}">
                <a16:creationId xmlns:a16="http://schemas.microsoft.com/office/drawing/2014/main" id="{B85F93F2-DC74-B6A8-7EAF-07F6D046DF6D}"/>
              </a:ext>
            </a:extLst>
          </p:cNvPr>
          <p:cNvGrpSpPr/>
          <p:nvPr/>
        </p:nvGrpSpPr>
        <p:grpSpPr>
          <a:xfrm>
            <a:off x="8211241" y="5548900"/>
            <a:ext cx="3657566" cy="287554"/>
            <a:chOff x="4711734" y="6175698"/>
            <a:chExt cx="3884306" cy="287554"/>
          </a:xfrm>
        </p:grpSpPr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D071FA25-7805-73D6-B129-CA6788935272}"/>
                </a:ext>
              </a:extLst>
            </p:cNvPr>
            <p:cNvSpPr/>
            <p:nvPr userDrawn="1"/>
          </p:nvSpPr>
          <p:spPr>
            <a:xfrm>
              <a:off x="4730076" y="6175698"/>
              <a:ext cx="3677323" cy="287554"/>
            </a:xfrm>
            <a:prstGeom prst="rect">
              <a:avLst/>
            </a:prstGeom>
            <a:solidFill>
              <a:srgbClr val="F6F2E9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667D1EF6-2607-58DC-7888-548ECA771534}"/>
                </a:ext>
              </a:extLst>
            </p:cNvPr>
            <p:cNvSpPr txBox="1"/>
            <p:nvPr userDrawn="1"/>
          </p:nvSpPr>
          <p:spPr>
            <a:xfrm>
              <a:off x="4711734" y="6228524"/>
              <a:ext cx="3884306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800" b="1">
                  <a:effectLst/>
                  <a:latin typeface="Gotham Bold" pitchFamily="2" charset="0"/>
                </a:rPr>
                <a:t>Menu Key: PB</a:t>
              </a:r>
              <a:r>
                <a:rPr lang="en-GB" sz="800">
                  <a:effectLst/>
                  <a:latin typeface="Gotham Bold" pitchFamily="2" charset="0"/>
                </a:rPr>
                <a:t> </a:t>
              </a:r>
              <a:r>
                <a:rPr lang="en-GB" sz="800" b="0" i="0" kern="1200">
                  <a:solidFill>
                    <a:schemeClr val="tx1"/>
                  </a:solidFill>
                  <a:effectLst/>
                  <a:latin typeface="Gotham Book" pitchFamily="2" charset="0"/>
                  <a:ea typeface="+mn-ea"/>
                  <a:cs typeface="Gotham Book" pitchFamily="2" charset="0"/>
                </a:rPr>
                <a:t>Plant</a:t>
              </a:r>
              <a:r>
                <a:rPr lang="en-GB" sz="800">
                  <a:effectLst/>
                  <a:latin typeface="Gotham Bold" pitchFamily="2" charset="0"/>
                </a:rPr>
                <a:t> </a:t>
              </a:r>
              <a:r>
                <a:rPr lang="en-GB" sz="800" b="0" i="0" kern="1200">
                  <a:solidFill>
                    <a:schemeClr val="tx1"/>
                  </a:solidFill>
                  <a:effectLst/>
                  <a:latin typeface="Gotham Book" pitchFamily="2" charset="0"/>
                  <a:ea typeface="+mn-ea"/>
                  <a:cs typeface="Gotham Book" pitchFamily="2" charset="0"/>
                </a:rPr>
                <a:t>Based</a:t>
              </a:r>
              <a:r>
                <a:rPr lang="en-GB" sz="800">
                  <a:effectLst/>
                  <a:latin typeface="Gotham Bold" pitchFamily="2" charset="0"/>
                </a:rPr>
                <a:t>  |  </a:t>
              </a:r>
              <a:r>
                <a:rPr lang="en-GB" sz="800" b="1">
                  <a:effectLst/>
                  <a:latin typeface="Gotham Bold" pitchFamily="2" charset="0"/>
                </a:rPr>
                <a:t>F</a:t>
              </a:r>
              <a:r>
                <a:rPr lang="en-GB" sz="800">
                  <a:effectLst/>
                  <a:latin typeface="Gotham Bold" pitchFamily="2" charset="0"/>
                </a:rPr>
                <a:t> </a:t>
              </a:r>
              <a:r>
                <a:rPr lang="en-GB" sz="800" b="0" i="0" kern="1200">
                  <a:solidFill>
                    <a:schemeClr val="tx1"/>
                  </a:solidFill>
                  <a:effectLst/>
                  <a:latin typeface="Gotham Book" pitchFamily="2" charset="0"/>
                  <a:ea typeface="+mn-ea"/>
                  <a:cs typeface="Gotham Book" pitchFamily="2" charset="0"/>
                </a:rPr>
                <a:t>Fish</a:t>
              </a:r>
              <a:r>
                <a:rPr lang="en-GB" sz="800">
                  <a:effectLst/>
                  <a:latin typeface="Gotham Bold" pitchFamily="2" charset="0"/>
                </a:rPr>
                <a:t>   |  </a:t>
              </a:r>
              <a:r>
                <a:rPr lang="en-GB" sz="800" b="1">
                  <a:effectLst/>
                  <a:latin typeface="Gotham Bold" pitchFamily="2" charset="0"/>
                </a:rPr>
                <a:t>V</a:t>
              </a:r>
              <a:r>
                <a:rPr lang="en-GB" sz="800">
                  <a:effectLst/>
                  <a:latin typeface="Gotham Bold" pitchFamily="2" charset="0"/>
                </a:rPr>
                <a:t> </a:t>
              </a:r>
              <a:r>
                <a:rPr lang="en-GB" sz="800" b="0" i="0" kern="1200">
                  <a:solidFill>
                    <a:schemeClr val="tx1"/>
                  </a:solidFill>
                  <a:effectLst/>
                  <a:latin typeface="Gotham Book" pitchFamily="2" charset="0"/>
                  <a:ea typeface="+mn-ea"/>
                  <a:cs typeface="Gotham Book" pitchFamily="2" charset="0"/>
                </a:rPr>
                <a:t>Vegetarian</a:t>
              </a:r>
              <a:r>
                <a:rPr lang="en-GB" sz="800">
                  <a:effectLst/>
                  <a:latin typeface="Gotham Bold" pitchFamily="2" charset="0"/>
                </a:rPr>
                <a:t>   |  </a:t>
              </a:r>
              <a:r>
                <a:rPr lang="en-GB" sz="800" b="1">
                  <a:effectLst/>
                  <a:latin typeface="Gotham Bold" pitchFamily="2" charset="0"/>
                </a:rPr>
                <a:t>H</a:t>
              </a:r>
              <a:r>
                <a:rPr lang="en-GB" sz="800">
                  <a:effectLst/>
                  <a:latin typeface="Gotham Bold" pitchFamily="2" charset="0"/>
                </a:rPr>
                <a:t> </a:t>
              </a:r>
              <a:r>
                <a:rPr lang="en-GB" sz="800" b="0" i="0">
                  <a:effectLst/>
                  <a:latin typeface="Gotham Book" pitchFamily="2" charset="0"/>
                  <a:cs typeface="Gotham Book" pitchFamily="2" charset="0"/>
                </a:rPr>
                <a:t>Halal option available</a:t>
              </a:r>
            </a:p>
          </p:txBody>
        </p:sp>
      </p:grpSp>
      <p:pic>
        <p:nvPicPr>
          <p:cNvPr id="34" name="Picture 33" descr="A group of fruit characters&#10;&#10;Description automatically generated">
            <a:extLst>
              <a:ext uri="{FF2B5EF4-FFF2-40B4-BE49-F238E27FC236}">
                <a16:creationId xmlns:a16="http://schemas.microsoft.com/office/drawing/2014/main" id="{3D56CB5A-388A-4A96-E6B4-B274E826BA9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83519" y="5719812"/>
            <a:ext cx="2215551" cy="1127557"/>
          </a:xfrm>
          <a:prstGeom prst="rect">
            <a:avLst/>
          </a:prstGeom>
        </p:spPr>
      </p:pic>
      <p:pic>
        <p:nvPicPr>
          <p:cNvPr id="37" name="Picture 36" descr="A red and orange swirly logo&#10;&#10;Description automatically generated">
            <a:extLst>
              <a:ext uri="{FF2B5EF4-FFF2-40B4-BE49-F238E27FC236}">
                <a16:creationId xmlns:a16="http://schemas.microsoft.com/office/drawing/2014/main" id="{D6CCF64A-730C-5156-F28B-6C2A40F0F1E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310" y="6066232"/>
            <a:ext cx="609600" cy="622300"/>
          </a:xfrm>
          <a:prstGeom prst="rect">
            <a:avLst/>
          </a:prstGeom>
        </p:spPr>
      </p:pic>
      <p:sp>
        <p:nvSpPr>
          <p:cNvPr id="49" name="Rectangle 48">
            <a:extLst>
              <a:ext uri="{FF2B5EF4-FFF2-40B4-BE49-F238E27FC236}">
                <a16:creationId xmlns:a16="http://schemas.microsoft.com/office/drawing/2014/main" id="{EF791679-38D2-CD74-61C2-27F433E4FBAB}"/>
              </a:ext>
            </a:extLst>
          </p:cNvPr>
          <p:cNvSpPr/>
          <p:nvPr/>
        </p:nvSpPr>
        <p:spPr>
          <a:xfrm>
            <a:off x="1151520" y="388906"/>
            <a:ext cx="10515600" cy="1857718"/>
          </a:xfrm>
          <a:prstGeom prst="rect">
            <a:avLst/>
          </a:prstGeom>
          <a:solidFill>
            <a:schemeClr val="bg1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2DDE308E-95FD-BCB6-E627-F7428463F17D}"/>
              </a:ext>
            </a:extLst>
          </p:cNvPr>
          <p:cNvSpPr txBox="1"/>
          <p:nvPr/>
        </p:nvSpPr>
        <p:spPr>
          <a:xfrm rot="16200000">
            <a:off x="188484" y="3010676"/>
            <a:ext cx="1443599" cy="307777"/>
          </a:xfrm>
          <a:prstGeom prst="rect">
            <a:avLst/>
          </a:prstGeom>
          <a:solidFill>
            <a:srgbClr val="E94E1D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400" b="1">
                <a:latin typeface="Gill Sans MT" panose="020B0502020104020203" pitchFamily="34" charset="77"/>
              </a:rPr>
              <a:t>WEEK 2</a:t>
            </a:r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F88ED8DC-40E0-7F63-D244-E01F952952A9}"/>
              </a:ext>
            </a:extLst>
          </p:cNvPr>
          <p:cNvSpPr/>
          <p:nvPr/>
        </p:nvSpPr>
        <p:spPr>
          <a:xfrm>
            <a:off x="1170398" y="2427025"/>
            <a:ext cx="10496722" cy="1459339"/>
          </a:xfrm>
          <a:prstGeom prst="rect">
            <a:avLst/>
          </a:prstGeom>
          <a:solidFill>
            <a:schemeClr val="bg1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7DF3897A-77B5-8961-247C-FC3A55D31DCE}"/>
              </a:ext>
            </a:extLst>
          </p:cNvPr>
          <p:cNvSpPr txBox="1"/>
          <p:nvPr/>
        </p:nvSpPr>
        <p:spPr>
          <a:xfrm rot="16200000">
            <a:off x="121909" y="4714557"/>
            <a:ext cx="1576747" cy="307777"/>
          </a:xfrm>
          <a:prstGeom prst="rect">
            <a:avLst/>
          </a:prstGeom>
          <a:solidFill>
            <a:srgbClr val="90B923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400" b="1">
                <a:latin typeface="Gill Sans MT" panose="020B0502020104020203" pitchFamily="34" charset="77"/>
              </a:rPr>
              <a:t>WEEK 3</a:t>
            </a: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13C9892E-9B2D-0F65-4B06-F4F521E0F99E}"/>
              </a:ext>
            </a:extLst>
          </p:cNvPr>
          <p:cNvSpPr txBox="1"/>
          <p:nvPr/>
        </p:nvSpPr>
        <p:spPr>
          <a:xfrm>
            <a:off x="11025520" y="6581001"/>
            <a:ext cx="215663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>
                <a:solidFill>
                  <a:schemeClr val="bg1">
                    <a:lumMod val="95000"/>
                  </a:schemeClr>
                </a:solidFill>
              </a:rPr>
              <a:t>Menu B | NP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45D3395C-D955-7D8F-850C-CB048FEC5497}"/>
              </a:ext>
            </a:extLst>
          </p:cNvPr>
          <p:cNvGraphicFramePr>
            <a:graphicFrameLocks noGrp="1"/>
          </p:cNvGraphicFramePr>
          <p:nvPr/>
        </p:nvGraphicFramePr>
        <p:xfrm>
          <a:off x="1132642" y="269783"/>
          <a:ext cx="10533129" cy="1986014"/>
        </p:xfrm>
        <a:graphic>
          <a:graphicData uri="http://schemas.openxmlformats.org/drawingml/2006/table">
            <a:tbl>
              <a:tblPr/>
              <a:tblGrid>
                <a:gridCol w="746624">
                  <a:extLst>
                    <a:ext uri="{9D8B030D-6E8A-4147-A177-3AD203B41FA5}">
                      <a16:colId xmlns:a16="http://schemas.microsoft.com/office/drawing/2014/main" val="1204923546"/>
                    </a:ext>
                  </a:extLst>
                </a:gridCol>
                <a:gridCol w="746624">
                  <a:extLst>
                    <a:ext uri="{9D8B030D-6E8A-4147-A177-3AD203B41FA5}">
                      <a16:colId xmlns:a16="http://schemas.microsoft.com/office/drawing/2014/main" val="2459414497"/>
                    </a:ext>
                  </a:extLst>
                </a:gridCol>
                <a:gridCol w="689191">
                  <a:extLst>
                    <a:ext uri="{9D8B030D-6E8A-4147-A177-3AD203B41FA5}">
                      <a16:colId xmlns:a16="http://schemas.microsoft.com/office/drawing/2014/main" val="112967739"/>
                    </a:ext>
                  </a:extLst>
                </a:gridCol>
                <a:gridCol w="712163">
                  <a:extLst>
                    <a:ext uri="{9D8B030D-6E8A-4147-A177-3AD203B41FA5}">
                      <a16:colId xmlns:a16="http://schemas.microsoft.com/office/drawing/2014/main" val="1067929990"/>
                    </a:ext>
                  </a:extLst>
                </a:gridCol>
                <a:gridCol w="712163">
                  <a:extLst>
                    <a:ext uri="{9D8B030D-6E8A-4147-A177-3AD203B41FA5}">
                      <a16:colId xmlns:a16="http://schemas.microsoft.com/office/drawing/2014/main" val="3273712511"/>
                    </a:ext>
                  </a:extLst>
                </a:gridCol>
                <a:gridCol w="712163">
                  <a:extLst>
                    <a:ext uri="{9D8B030D-6E8A-4147-A177-3AD203B41FA5}">
                      <a16:colId xmlns:a16="http://schemas.microsoft.com/office/drawing/2014/main" val="1088076746"/>
                    </a:ext>
                  </a:extLst>
                </a:gridCol>
                <a:gridCol w="700677">
                  <a:extLst>
                    <a:ext uri="{9D8B030D-6E8A-4147-A177-3AD203B41FA5}">
                      <a16:colId xmlns:a16="http://schemas.microsoft.com/office/drawing/2014/main" val="888943858"/>
                    </a:ext>
                  </a:extLst>
                </a:gridCol>
                <a:gridCol w="689191">
                  <a:extLst>
                    <a:ext uri="{9D8B030D-6E8A-4147-A177-3AD203B41FA5}">
                      <a16:colId xmlns:a16="http://schemas.microsoft.com/office/drawing/2014/main" val="3763402175"/>
                    </a:ext>
                  </a:extLst>
                </a:gridCol>
                <a:gridCol w="746624">
                  <a:extLst>
                    <a:ext uri="{9D8B030D-6E8A-4147-A177-3AD203B41FA5}">
                      <a16:colId xmlns:a16="http://schemas.microsoft.com/office/drawing/2014/main" val="4071636878"/>
                    </a:ext>
                  </a:extLst>
                </a:gridCol>
                <a:gridCol w="643244">
                  <a:extLst>
                    <a:ext uri="{9D8B030D-6E8A-4147-A177-3AD203B41FA5}">
                      <a16:colId xmlns:a16="http://schemas.microsoft.com/office/drawing/2014/main" val="129183816"/>
                    </a:ext>
                  </a:extLst>
                </a:gridCol>
                <a:gridCol w="654731">
                  <a:extLst>
                    <a:ext uri="{9D8B030D-6E8A-4147-A177-3AD203B41FA5}">
                      <a16:colId xmlns:a16="http://schemas.microsoft.com/office/drawing/2014/main" val="4099245255"/>
                    </a:ext>
                  </a:extLst>
                </a:gridCol>
                <a:gridCol w="677703">
                  <a:extLst>
                    <a:ext uri="{9D8B030D-6E8A-4147-A177-3AD203B41FA5}">
                      <a16:colId xmlns:a16="http://schemas.microsoft.com/office/drawing/2014/main" val="212444691"/>
                    </a:ext>
                  </a:extLst>
                </a:gridCol>
                <a:gridCol w="666218">
                  <a:extLst>
                    <a:ext uri="{9D8B030D-6E8A-4147-A177-3AD203B41FA5}">
                      <a16:colId xmlns:a16="http://schemas.microsoft.com/office/drawing/2014/main" val="46227958"/>
                    </a:ext>
                  </a:extLst>
                </a:gridCol>
                <a:gridCol w="723650">
                  <a:extLst>
                    <a:ext uri="{9D8B030D-6E8A-4147-A177-3AD203B41FA5}">
                      <a16:colId xmlns:a16="http://schemas.microsoft.com/office/drawing/2014/main" val="544655112"/>
                    </a:ext>
                  </a:extLst>
                </a:gridCol>
                <a:gridCol w="712163">
                  <a:extLst>
                    <a:ext uri="{9D8B030D-6E8A-4147-A177-3AD203B41FA5}">
                      <a16:colId xmlns:a16="http://schemas.microsoft.com/office/drawing/2014/main" val="2421996364"/>
                    </a:ext>
                  </a:extLst>
                </a:gridCol>
              </a:tblGrid>
              <a:tr h="467152"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en-GB" sz="1000" b="1" i="0" u="none" strike="noStrike">
                          <a:solidFill>
                            <a:srgbClr val="000000"/>
                          </a:solidFill>
                          <a:effectLst/>
                          <a:highlight>
                            <a:srgbClr val="FBE2D5"/>
                          </a:highlight>
                          <a:latin typeface="Aptos Narrow"/>
                        </a:rPr>
                        <a:t>Meat Free</a:t>
                      </a:r>
                      <a:br>
                        <a:rPr lang="en-GB" sz="1000" b="1" i="0" u="none" strike="noStrike">
                          <a:solidFill>
                            <a:srgbClr val="000000"/>
                          </a:solidFill>
                          <a:effectLst/>
                          <a:highlight>
                            <a:srgbClr val="FBE2D5"/>
                          </a:highlight>
                          <a:latin typeface="Aptos Narrow"/>
                        </a:rPr>
                      </a:br>
                      <a:r>
                        <a:rPr lang="en-GB" sz="1000" b="1" i="0" u="none" strike="noStrike">
                          <a:solidFill>
                            <a:srgbClr val="000000"/>
                          </a:solidFill>
                          <a:effectLst/>
                          <a:highlight>
                            <a:srgbClr val="FBE2D5"/>
                          </a:highlight>
                          <a:latin typeface="Aptos Narrow"/>
                        </a:rPr>
                        <a:t>Monday</a:t>
                      </a:r>
                    </a:p>
                  </a:txBody>
                  <a:tcPr marL="5734" marR="5734" marT="5734" marB="41283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E2D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en-GB" sz="1000" b="1" i="0" u="none" strike="noStrike">
                          <a:solidFill>
                            <a:srgbClr val="000000"/>
                          </a:solidFill>
                          <a:effectLst/>
                          <a:highlight>
                            <a:srgbClr val="FBE2D5"/>
                          </a:highlight>
                          <a:latin typeface="Aptos Narrow"/>
                        </a:rPr>
                        <a:t>Tuesday</a:t>
                      </a:r>
                    </a:p>
                  </a:txBody>
                  <a:tcPr marL="5734" marR="5734" marT="5734" marB="41283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E2D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en-GB" sz="1000" b="1" i="0" u="none" strike="noStrike">
                          <a:solidFill>
                            <a:srgbClr val="000000"/>
                          </a:solidFill>
                          <a:effectLst/>
                          <a:highlight>
                            <a:srgbClr val="FBE2D5"/>
                          </a:highlight>
                          <a:latin typeface="Aptos Narrow"/>
                        </a:rPr>
                        <a:t>Wednesday</a:t>
                      </a:r>
                    </a:p>
                  </a:txBody>
                  <a:tcPr marL="5734" marR="5734" marT="5734" marB="41283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E2D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en-GB" sz="1000" b="1" i="0" u="none" strike="noStrike">
                          <a:solidFill>
                            <a:srgbClr val="000000"/>
                          </a:solidFill>
                          <a:effectLst/>
                          <a:highlight>
                            <a:srgbClr val="FBE2D5"/>
                          </a:highlight>
                          <a:latin typeface="Aptos Narrow"/>
                        </a:rPr>
                        <a:t>Thursday</a:t>
                      </a:r>
                    </a:p>
                  </a:txBody>
                  <a:tcPr marL="5734" marR="5734" marT="5734" marB="41283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E2D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en-GB" sz="800" b="1" i="0" u="none" strike="noStrike">
                          <a:solidFill>
                            <a:srgbClr val="000000"/>
                          </a:solidFill>
                          <a:effectLst/>
                          <a:highlight>
                            <a:srgbClr val="FBE2D5"/>
                          </a:highlight>
                          <a:latin typeface="Aptos Narrow"/>
                        </a:rPr>
                        <a:t>Friday</a:t>
                      </a:r>
                    </a:p>
                  </a:txBody>
                  <a:tcPr marL="5734" marR="5734" marT="5734" marB="41283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E2D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6581805"/>
                  </a:ext>
                </a:extLst>
              </a:tr>
              <a:tr h="1084902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Veggie Burger Blaster &amp; Paprika Wedges</a:t>
                      </a:r>
                      <a:b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</a:br>
                      <a:r>
                        <a:rPr lang="en-GB" sz="700" b="1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(V)</a:t>
                      </a:r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5734" marR="5734" marT="5734" marB="41283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Mighty Mexican  Veggie Enchilada &amp; Paprika Wedges</a:t>
                      </a:r>
                      <a:b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</a:br>
                      <a:r>
                        <a:rPr lang="en-GB" sz="700" b="1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(PB)</a:t>
                      </a:r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5734" marR="5734" marT="5734" marB="41283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Mighty Margherita Pizza &amp; Paprika Wedges</a:t>
                      </a:r>
                      <a:b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</a:br>
                      <a:r>
                        <a:rPr lang="en-GB" sz="700" b="1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(V)</a:t>
                      </a:r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5734" marR="5734" marT="5734" marB="41283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Kung Pow Veggie Stir Fry with Rice</a:t>
                      </a:r>
                      <a:b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</a:br>
                      <a:r>
                        <a:rPr lang="en-GB" sz="700" b="1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(PB)</a:t>
                      </a:r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5734" marR="5734" marT="5734" marB="41283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Veggie Power Pasta Bake &amp; Garlic Bread</a:t>
                      </a:r>
                      <a:b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</a:br>
                      <a:r>
                        <a:rPr lang="en-GB" sz="700" b="1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(V)</a:t>
                      </a:r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5734" marR="5734" marT="5734" marB="41283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Cheeky Chicken Curry &amp; Rice</a:t>
                      </a:r>
                    </a:p>
                  </a:txBody>
                  <a:tcPr marL="5734" marR="5734" marT="5734" marB="41283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Power Packed Bubble &amp; Squeak &amp; Gravy</a:t>
                      </a:r>
                      <a:b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</a:br>
                      <a:r>
                        <a:rPr lang="en-GB" sz="700" b="1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(PB)</a:t>
                      </a:r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5734" marR="5734" marT="5734" marB="41283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Cauliflower Cheesey Power Puff with Crispy Potatoes &amp; Gravy</a:t>
                      </a:r>
                      <a:b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</a:br>
                      <a:r>
                        <a:rPr lang="en-GB" sz="700" b="1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(V)</a:t>
                      </a:r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5734" marR="5734" marT="5734" marB="41283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Rascal's Roast Chicken with Crispy Potatoes, Yorkshire Pudding and Gravy</a:t>
                      </a:r>
                    </a:p>
                  </a:txBody>
                  <a:tcPr marL="5734" marR="5734" marT="5734" marB="41283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it-IT" sz="7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Venus's Veggie Chilli &amp; Rice</a:t>
                      </a:r>
                      <a:br>
                        <a:rPr lang="it-IT" sz="7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</a:br>
                      <a:r>
                        <a:rPr lang="it-IT" sz="700" b="1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(PB)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5734" marR="5734" marT="5734" marB="41283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Kickin' Korean BBQ Balls &amp; Rice</a:t>
                      </a:r>
                      <a:b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</a:br>
                      <a:r>
                        <a:rPr lang="en-GB" sz="700" b="1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(PB)</a:t>
                      </a:r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5734" marR="5734" marT="5734" marB="41283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Cheeky Champions Cottage Pie &amp; Cheesy Mighty Mash</a:t>
                      </a:r>
                    </a:p>
                  </a:txBody>
                  <a:tcPr marL="5734" marR="5734" marT="5734" marB="41283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Cheeky Cheese &amp; Onion Quiche &amp; Chips</a:t>
                      </a:r>
                      <a:b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</a:br>
                      <a:r>
                        <a:rPr lang="en-GB" sz="700" b="1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(V)</a:t>
                      </a:r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5734" marR="5734" marT="5734" marB="41283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Crispy Veggie Dippers &amp; Chips</a:t>
                      </a:r>
                      <a:b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</a:br>
                      <a:r>
                        <a:rPr lang="en-GB" sz="700" b="1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(PB)</a:t>
                      </a:r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5734" marR="5734" marT="5734" marB="41283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Captain Colin's Fish Finger &amp; Chips</a:t>
                      </a:r>
                      <a:b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</a:br>
                      <a:r>
                        <a:rPr lang="en-GB" sz="700" b="1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(F)</a:t>
                      </a:r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5734" marR="5734" marT="5734" marB="41283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61131767"/>
                  </a:ext>
                </a:extLst>
              </a:tr>
              <a:tr h="216980">
                <a:tc gridSpan="3">
                  <a:txBody>
                    <a:bodyPr/>
                    <a:lstStyle/>
                    <a:p>
                      <a:pPr algn="ctr" rtl="0" fontAlgn="ctr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Sweetcorn &amp; Mixed Salad</a:t>
                      </a:r>
                    </a:p>
                  </a:txBody>
                  <a:tcPr marL="5734" marR="5734" marT="5734" marB="41283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rtl="0" fontAlgn="ctr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Green Beans &amp; Coleslaw</a:t>
                      </a:r>
                    </a:p>
                  </a:txBody>
                  <a:tcPr marL="5734" marR="5734" marT="5734" marB="41283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rtl="0" fontAlgn="ctr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Carrots &amp; Peas</a:t>
                      </a:r>
                    </a:p>
                  </a:txBody>
                  <a:tcPr marL="5734" marR="5734" marT="5734" marB="41283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rtl="0" fontAlgn="ctr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Sweetcorn &amp; Broccoli</a:t>
                      </a:r>
                    </a:p>
                  </a:txBody>
                  <a:tcPr marL="5734" marR="5734" marT="5734" marB="41283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rtl="0" fontAlgn="ctr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Peas &amp; Baked Beans</a:t>
                      </a:r>
                    </a:p>
                  </a:txBody>
                  <a:tcPr marL="5734" marR="5734" marT="5734" marB="41283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30271760"/>
                  </a:ext>
                </a:extLst>
              </a:tr>
              <a:tr h="216980">
                <a:tc gridSpan="3">
                  <a:txBody>
                    <a:bodyPr/>
                    <a:lstStyle/>
                    <a:p>
                      <a:pPr algn="ctr" rtl="0" fontAlgn="ctr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Pear &amp; Berry Crumble with Custard</a:t>
                      </a:r>
                    </a:p>
                  </a:txBody>
                  <a:tcPr marL="5734" marR="5734" marT="5734" marB="41283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rtl="0" fontAlgn="ctr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Coconut &amp; Pineapple Upside Down Cake</a:t>
                      </a:r>
                    </a:p>
                  </a:txBody>
                  <a:tcPr marL="5734" marR="5734" marT="5734" marB="41283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rtl="0" fontAlgn="ctr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Fruit Flapjack</a:t>
                      </a:r>
                    </a:p>
                  </a:txBody>
                  <a:tcPr marL="5734" marR="5734" marT="5734" marB="41283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rtl="0" fontAlgn="ctr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St Clements Sponge with Vanialla Sauce</a:t>
                      </a:r>
                    </a:p>
                  </a:txBody>
                  <a:tcPr marL="5734" marR="5734" marT="5734" marB="41283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rtl="0" fontAlgn="ctr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Chocolate Tiffin</a:t>
                      </a:r>
                    </a:p>
                  </a:txBody>
                  <a:tcPr marL="5734" marR="5734" marT="5734" marB="41283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45155637"/>
                  </a:ext>
                </a:extLst>
              </a:tr>
            </a:tbl>
          </a:graphicData>
        </a:graphic>
      </p:graphicFrame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5E780372-D64E-4A80-E397-20E277AE1DF6}"/>
              </a:ext>
            </a:extLst>
          </p:cNvPr>
          <p:cNvGraphicFramePr>
            <a:graphicFrameLocks noGrp="1"/>
          </p:cNvGraphicFramePr>
          <p:nvPr/>
        </p:nvGraphicFramePr>
        <p:xfrm>
          <a:off x="1151520" y="2442765"/>
          <a:ext cx="10496724" cy="1454011"/>
        </p:xfrm>
        <a:graphic>
          <a:graphicData uri="http://schemas.openxmlformats.org/drawingml/2006/table">
            <a:tbl>
              <a:tblPr/>
              <a:tblGrid>
                <a:gridCol w="744043">
                  <a:extLst>
                    <a:ext uri="{9D8B030D-6E8A-4147-A177-3AD203B41FA5}">
                      <a16:colId xmlns:a16="http://schemas.microsoft.com/office/drawing/2014/main" val="1936481425"/>
                    </a:ext>
                  </a:extLst>
                </a:gridCol>
                <a:gridCol w="744043">
                  <a:extLst>
                    <a:ext uri="{9D8B030D-6E8A-4147-A177-3AD203B41FA5}">
                      <a16:colId xmlns:a16="http://schemas.microsoft.com/office/drawing/2014/main" val="3059813003"/>
                    </a:ext>
                  </a:extLst>
                </a:gridCol>
                <a:gridCol w="686809">
                  <a:extLst>
                    <a:ext uri="{9D8B030D-6E8A-4147-A177-3AD203B41FA5}">
                      <a16:colId xmlns:a16="http://schemas.microsoft.com/office/drawing/2014/main" val="801274325"/>
                    </a:ext>
                  </a:extLst>
                </a:gridCol>
                <a:gridCol w="709702">
                  <a:extLst>
                    <a:ext uri="{9D8B030D-6E8A-4147-A177-3AD203B41FA5}">
                      <a16:colId xmlns:a16="http://schemas.microsoft.com/office/drawing/2014/main" val="449575046"/>
                    </a:ext>
                  </a:extLst>
                </a:gridCol>
                <a:gridCol w="709702">
                  <a:extLst>
                    <a:ext uri="{9D8B030D-6E8A-4147-A177-3AD203B41FA5}">
                      <a16:colId xmlns:a16="http://schemas.microsoft.com/office/drawing/2014/main" val="680430961"/>
                    </a:ext>
                  </a:extLst>
                </a:gridCol>
                <a:gridCol w="709702">
                  <a:extLst>
                    <a:ext uri="{9D8B030D-6E8A-4147-A177-3AD203B41FA5}">
                      <a16:colId xmlns:a16="http://schemas.microsoft.com/office/drawing/2014/main" val="2144883272"/>
                    </a:ext>
                  </a:extLst>
                </a:gridCol>
                <a:gridCol w="698255">
                  <a:extLst>
                    <a:ext uri="{9D8B030D-6E8A-4147-A177-3AD203B41FA5}">
                      <a16:colId xmlns:a16="http://schemas.microsoft.com/office/drawing/2014/main" val="1010825620"/>
                    </a:ext>
                  </a:extLst>
                </a:gridCol>
                <a:gridCol w="686809">
                  <a:extLst>
                    <a:ext uri="{9D8B030D-6E8A-4147-A177-3AD203B41FA5}">
                      <a16:colId xmlns:a16="http://schemas.microsoft.com/office/drawing/2014/main" val="1782115933"/>
                    </a:ext>
                  </a:extLst>
                </a:gridCol>
                <a:gridCol w="744043">
                  <a:extLst>
                    <a:ext uri="{9D8B030D-6E8A-4147-A177-3AD203B41FA5}">
                      <a16:colId xmlns:a16="http://schemas.microsoft.com/office/drawing/2014/main" val="3755159350"/>
                    </a:ext>
                  </a:extLst>
                </a:gridCol>
                <a:gridCol w="641021">
                  <a:extLst>
                    <a:ext uri="{9D8B030D-6E8A-4147-A177-3AD203B41FA5}">
                      <a16:colId xmlns:a16="http://schemas.microsoft.com/office/drawing/2014/main" val="1397822216"/>
                    </a:ext>
                  </a:extLst>
                </a:gridCol>
                <a:gridCol w="652468">
                  <a:extLst>
                    <a:ext uri="{9D8B030D-6E8A-4147-A177-3AD203B41FA5}">
                      <a16:colId xmlns:a16="http://schemas.microsoft.com/office/drawing/2014/main" val="2097196427"/>
                    </a:ext>
                  </a:extLst>
                </a:gridCol>
                <a:gridCol w="675361">
                  <a:extLst>
                    <a:ext uri="{9D8B030D-6E8A-4147-A177-3AD203B41FA5}">
                      <a16:colId xmlns:a16="http://schemas.microsoft.com/office/drawing/2014/main" val="3364079203"/>
                    </a:ext>
                  </a:extLst>
                </a:gridCol>
                <a:gridCol w="663915">
                  <a:extLst>
                    <a:ext uri="{9D8B030D-6E8A-4147-A177-3AD203B41FA5}">
                      <a16:colId xmlns:a16="http://schemas.microsoft.com/office/drawing/2014/main" val="2792592112"/>
                    </a:ext>
                  </a:extLst>
                </a:gridCol>
                <a:gridCol w="721149">
                  <a:extLst>
                    <a:ext uri="{9D8B030D-6E8A-4147-A177-3AD203B41FA5}">
                      <a16:colId xmlns:a16="http://schemas.microsoft.com/office/drawing/2014/main" val="51390612"/>
                    </a:ext>
                  </a:extLst>
                </a:gridCol>
                <a:gridCol w="709702">
                  <a:extLst>
                    <a:ext uri="{9D8B030D-6E8A-4147-A177-3AD203B41FA5}">
                      <a16:colId xmlns:a16="http://schemas.microsoft.com/office/drawing/2014/main" val="2730590843"/>
                    </a:ext>
                  </a:extLst>
                </a:gridCol>
              </a:tblGrid>
              <a:tr h="1062151">
                <a:tc>
                  <a:txBody>
                    <a:bodyPr/>
                    <a:lstStyle/>
                    <a:p>
                      <a:pPr algn="ctr" rtl="0" fontAlgn="ctr"/>
                      <a:r>
                        <a:rPr lang="it-IT" sz="7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Super Veggie Balti &amp; Rice</a:t>
                      </a:r>
                      <a:br>
                        <a:rPr lang="it-IT" sz="7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</a:br>
                      <a:r>
                        <a:rPr lang="it-IT" sz="700" b="1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(PB)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5734" marR="5734" marT="5734" marB="41283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Kickin' Katsu Dipper &amp; Rice</a:t>
                      </a:r>
                      <a:b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</a:br>
                      <a:r>
                        <a:rPr lang="en-GB" sz="700" b="1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(V)</a:t>
                      </a:r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5734" marR="5734" marT="5734" marB="41283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Mighty Margherita Pizza &amp; Cajun Wedges</a:t>
                      </a:r>
                      <a:b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</a:br>
                      <a:r>
                        <a:rPr lang="en-GB" sz="700" b="1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(V)</a:t>
                      </a:r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5734" marR="5734" marT="5734" marB="41283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Carribean Cool Veggie Curry with Rice &amp; Peas</a:t>
                      </a:r>
                      <a:b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</a:br>
                      <a:r>
                        <a:rPr lang="en-GB" sz="700" b="1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(PB)</a:t>
                      </a:r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5734" marR="5734" marT="5734" marB="41283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fr-FR" sz="7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Cheeky Champions Creamy Veggie Pie</a:t>
                      </a:r>
                      <a:br>
                        <a:rPr lang="fr-FR" sz="7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</a:br>
                      <a:r>
                        <a:rPr lang="fr-FR" sz="700" b="1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(V)</a:t>
                      </a:r>
                      <a:endParaRPr lang="fr-FR" sz="700" b="0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5734" marR="5734" marT="5734" marB="41283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Chicken Superspy Sausage &amp; Mighty Mash with Gravy</a:t>
                      </a:r>
                    </a:p>
                  </a:txBody>
                  <a:tcPr marL="5734" marR="5734" marT="5734" marB="41283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Veggie Buzzin Biryani</a:t>
                      </a:r>
                      <a:b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</a:br>
                      <a:r>
                        <a:rPr lang="en-GB" sz="700" b="1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(PB)</a:t>
                      </a:r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5734" marR="5734" marT="5734" marB="41283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Superspy Veggie Sausage Casserole &amp; Crazy Crispy Potatoes</a:t>
                      </a:r>
                      <a:b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</a:br>
                      <a:r>
                        <a:rPr lang="en-GB" sz="700" b="1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(PB)</a:t>
                      </a:r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5734" marR="5734" marT="5734" marB="41283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Rascal's Roast Chicken with Crispy Potatoes, Yorkshire Pudding and Gravy</a:t>
                      </a:r>
                    </a:p>
                  </a:txBody>
                  <a:tcPr marL="5734" marR="5734" marT="5734" marB="41283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it-IT" sz="7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Magical Moroccan Veggie Tagine &amp; Couscous</a:t>
                      </a:r>
                      <a:br>
                        <a:rPr lang="it-IT" sz="7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</a:br>
                      <a:r>
                        <a:rPr lang="it-IT" sz="700" b="1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(PB)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5734" marR="5734" marT="5734" marB="41283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latin typeface="Aptos Narrow"/>
                        </a:rPr>
                        <a:t>Time Travellers Cheesy bean Tortilla (V)</a:t>
                      </a:r>
                    </a:p>
                  </a:txBody>
                  <a:tcPr marL="5734" marR="5734" marT="5734" marB="41283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de-DE" sz="700" b="0" i="0" u="none" strike="noStrike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latin typeface="Aptos Narrow"/>
                        </a:rPr>
                        <a:t>Laser beam chicken Lasagne &amp; Focaccia</a:t>
                      </a:r>
                    </a:p>
                  </a:txBody>
                  <a:tcPr marL="5734" marR="5734" marT="5734" marB="41283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latin typeface="Aptos Narrow"/>
                        </a:rPr>
                        <a:t>Henry The Hero's Thai Veggie Curry &amp; Rice</a:t>
                      </a:r>
                      <a:b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latin typeface="Aptos Narrow"/>
                        </a:rPr>
                      </a:br>
                      <a:r>
                        <a:rPr lang="en-GB" sz="700" b="1" i="0" u="none" strike="noStrike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latin typeface="Aptos Narrow"/>
                        </a:rPr>
                        <a:t>(PB)</a:t>
                      </a:r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highlight>
                          <a:srgbClr val="FFFFFF"/>
                        </a:highlight>
                        <a:latin typeface="Aptos Narrow"/>
                      </a:endParaRPr>
                    </a:p>
                  </a:txBody>
                  <a:tcPr marL="5734" marR="5734" marT="5734" marB="41283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latin typeface="Aptos Narrow"/>
                        </a:rPr>
                        <a:t>Batman's BBQ Veggie Hot Dog &amp; Chips</a:t>
                      </a:r>
                      <a:b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latin typeface="Aptos Narrow"/>
                        </a:rPr>
                      </a:br>
                      <a:r>
                        <a:rPr lang="en-GB" sz="700" b="1" i="0" u="none" strike="noStrike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latin typeface="Aptos Narrow"/>
                        </a:rPr>
                        <a:t>(PB)</a:t>
                      </a:r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highlight>
                          <a:srgbClr val="FFFFFF"/>
                        </a:highlight>
                        <a:latin typeface="Aptos Narrow"/>
                      </a:endParaRPr>
                    </a:p>
                  </a:txBody>
                  <a:tcPr marL="5734" marR="5734" marT="5734" marB="41283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Captain Conrad's Crispy Fish &amp; Chips</a:t>
                      </a:r>
                      <a:b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</a:br>
                      <a:r>
                        <a:rPr lang="en-GB" sz="700" b="1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(F)</a:t>
                      </a:r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5734" marR="5734" marT="5734" marB="41283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77079851"/>
                  </a:ext>
                </a:extLst>
              </a:tr>
              <a:tr h="195930"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Sweetcorn &amp; Coleslaw</a:t>
                      </a:r>
                    </a:p>
                  </a:txBody>
                  <a:tcPr marL="5734" marR="5734" marT="5734" marB="41283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Peas &amp; Cauliflower</a:t>
                      </a:r>
                    </a:p>
                  </a:txBody>
                  <a:tcPr marL="5734" marR="5734" marT="5734" marB="41283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Carrots &amp; Broccoli</a:t>
                      </a:r>
                    </a:p>
                  </a:txBody>
                  <a:tcPr marL="5734" marR="5734" marT="5734" marB="41283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Sweetcorn &amp; Green Beans</a:t>
                      </a:r>
                    </a:p>
                  </a:txBody>
                  <a:tcPr marL="5734" marR="5734" marT="5734" marB="41283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Peas &amp; Baked Beans</a:t>
                      </a:r>
                    </a:p>
                  </a:txBody>
                  <a:tcPr marL="5734" marR="5734" marT="5734" marB="41283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36914614"/>
                  </a:ext>
                </a:extLst>
              </a:tr>
              <a:tr h="195930"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Vanilla Ice Cream with Toppers</a:t>
                      </a:r>
                    </a:p>
                  </a:txBody>
                  <a:tcPr marL="5734" marR="5734" marT="5734" marB="41283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Peach Crumble with Custard</a:t>
                      </a:r>
                    </a:p>
                  </a:txBody>
                  <a:tcPr marL="5734" marR="5734" marT="5734" marB="41283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Apple &amp; Berry Cookie</a:t>
                      </a:r>
                    </a:p>
                  </a:txBody>
                  <a:tcPr marL="5734" marR="5734" marT="5734" marB="41283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Pear &amp; Banana Sponge</a:t>
                      </a:r>
                    </a:p>
                  </a:txBody>
                  <a:tcPr marL="5734" marR="5734" marT="5734" marB="41283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Choccy &amp; Beetroot Brownie</a:t>
                      </a:r>
                    </a:p>
                  </a:txBody>
                  <a:tcPr marL="5734" marR="5734" marT="5734" marB="41283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03101494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9D22EA94-5C65-40FD-3153-D3E2B593D274}"/>
              </a:ext>
            </a:extLst>
          </p:cNvPr>
          <p:cNvGraphicFramePr>
            <a:graphicFrameLocks noGrp="1"/>
          </p:cNvGraphicFramePr>
          <p:nvPr/>
        </p:nvGraphicFramePr>
        <p:xfrm>
          <a:off x="1132641" y="4072919"/>
          <a:ext cx="10533128" cy="1340165"/>
        </p:xfrm>
        <a:graphic>
          <a:graphicData uri="http://schemas.openxmlformats.org/drawingml/2006/table">
            <a:tbl>
              <a:tblPr/>
              <a:tblGrid>
                <a:gridCol w="746623">
                  <a:extLst>
                    <a:ext uri="{9D8B030D-6E8A-4147-A177-3AD203B41FA5}">
                      <a16:colId xmlns:a16="http://schemas.microsoft.com/office/drawing/2014/main" val="131345270"/>
                    </a:ext>
                  </a:extLst>
                </a:gridCol>
                <a:gridCol w="746623">
                  <a:extLst>
                    <a:ext uri="{9D8B030D-6E8A-4147-A177-3AD203B41FA5}">
                      <a16:colId xmlns:a16="http://schemas.microsoft.com/office/drawing/2014/main" val="712173704"/>
                    </a:ext>
                  </a:extLst>
                </a:gridCol>
                <a:gridCol w="689191">
                  <a:extLst>
                    <a:ext uri="{9D8B030D-6E8A-4147-A177-3AD203B41FA5}">
                      <a16:colId xmlns:a16="http://schemas.microsoft.com/office/drawing/2014/main" val="4169193489"/>
                    </a:ext>
                  </a:extLst>
                </a:gridCol>
                <a:gridCol w="712163">
                  <a:extLst>
                    <a:ext uri="{9D8B030D-6E8A-4147-A177-3AD203B41FA5}">
                      <a16:colId xmlns:a16="http://schemas.microsoft.com/office/drawing/2014/main" val="379204485"/>
                    </a:ext>
                  </a:extLst>
                </a:gridCol>
                <a:gridCol w="712163">
                  <a:extLst>
                    <a:ext uri="{9D8B030D-6E8A-4147-A177-3AD203B41FA5}">
                      <a16:colId xmlns:a16="http://schemas.microsoft.com/office/drawing/2014/main" val="3468712128"/>
                    </a:ext>
                  </a:extLst>
                </a:gridCol>
                <a:gridCol w="712163">
                  <a:extLst>
                    <a:ext uri="{9D8B030D-6E8A-4147-A177-3AD203B41FA5}">
                      <a16:colId xmlns:a16="http://schemas.microsoft.com/office/drawing/2014/main" val="3484378461"/>
                    </a:ext>
                  </a:extLst>
                </a:gridCol>
                <a:gridCol w="700677">
                  <a:extLst>
                    <a:ext uri="{9D8B030D-6E8A-4147-A177-3AD203B41FA5}">
                      <a16:colId xmlns:a16="http://schemas.microsoft.com/office/drawing/2014/main" val="280964457"/>
                    </a:ext>
                  </a:extLst>
                </a:gridCol>
                <a:gridCol w="689191">
                  <a:extLst>
                    <a:ext uri="{9D8B030D-6E8A-4147-A177-3AD203B41FA5}">
                      <a16:colId xmlns:a16="http://schemas.microsoft.com/office/drawing/2014/main" val="4261535622"/>
                    </a:ext>
                  </a:extLst>
                </a:gridCol>
                <a:gridCol w="746623">
                  <a:extLst>
                    <a:ext uri="{9D8B030D-6E8A-4147-A177-3AD203B41FA5}">
                      <a16:colId xmlns:a16="http://schemas.microsoft.com/office/drawing/2014/main" val="1495893242"/>
                    </a:ext>
                  </a:extLst>
                </a:gridCol>
                <a:gridCol w="643245">
                  <a:extLst>
                    <a:ext uri="{9D8B030D-6E8A-4147-A177-3AD203B41FA5}">
                      <a16:colId xmlns:a16="http://schemas.microsoft.com/office/drawing/2014/main" val="849042405"/>
                    </a:ext>
                  </a:extLst>
                </a:gridCol>
                <a:gridCol w="654731">
                  <a:extLst>
                    <a:ext uri="{9D8B030D-6E8A-4147-A177-3AD203B41FA5}">
                      <a16:colId xmlns:a16="http://schemas.microsoft.com/office/drawing/2014/main" val="1837547379"/>
                    </a:ext>
                  </a:extLst>
                </a:gridCol>
                <a:gridCol w="677703">
                  <a:extLst>
                    <a:ext uri="{9D8B030D-6E8A-4147-A177-3AD203B41FA5}">
                      <a16:colId xmlns:a16="http://schemas.microsoft.com/office/drawing/2014/main" val="3797122593"/>
                    </a:ext>
                  </a:extLst>
                </a:gridCol>
                <a:gridCol w="666218">
                  <a:extLst>
                    <a:ext uri="{9D8B030D-6E8A-4147-A177-3AD203B41FA5}">
                      <a16:colId xmlns:a16="http://schemas.microsoft.com/office/drawing/2014/main" val="255534004"/>
                    </a:ext>
                  </a:extLst>
                </a:gridCol>
                <a:gridCol w="723651">
                  <a:extLst>
                    <a:ext uri="{9D8B030D-6E8A-4147-A177-3AD203B41FA5}">
                      <a16:colId xmlns:a16="http://schemas.microsoft.com/office/drawing/2014/main" val="2324698052"/>
                    </a:ext>
                  </a:extLst>
                </a:gridCol>
                <a:gridCol w="712163">
                  <a:extLst>
                    <a:ext uri="{9D8B030D-6E8A-4147-A177-3AD203B41FA5}">
                      <a16:colId xmlns:a16="http://schemas.microsoft.com/office/drawing/2014/main" val="2370711390"/>
                    </a:ext>
                  </a:extLst>
                </a:gridCol>
              </a:tblGrid>
              <a:tr h="966834">
                <a:tc>
                  <a:txBody>
                    <a:bodyPr/>
                    <a:lstStyle/>
                    <a:p>
                      <a:pPr algn="ctr" fontAlgn="ctr"/>
                      <a:r>
                        <a:rPr lang="it-IT" sz="700" b="0" i="0" u="none" strike="noStrike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latin typeface="Aptos Narrow"/>
                        </a:rPr>
                        <a:t>Indian Veggie Razzmatazz Rice Bowl</a:t>
                      </a:r>
                      <a:br>
                        <a:rPr lang="it-IT" sz="700" b="0" i="0" u="none" strike="noStrike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latin typeface="Aptos Narrow"/>
                        </a:rPr>
                      </a:br>
                      <a:r>
                        <a:rPr lang="it-IT" sz="700" b="1" i="0" u="none" strike="noStrike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latin typeface="Aptos Narrow"/>
                        </a:rPr>
                        <a:t>(PB)</a:t>
                      </a:r>
                      <a:endParaRPr lang="it-IT" sz="700" b="0" i="0" u="none" strike="noStrike">
                        <a:solidFill>
                          <a:srgbClr val="000000"/>
                        </a:solidFill>
                        <a:effectLst/>
                        <a:highlight>
                          <a:srgbClr val="FFFFFF"/>
                        </a:highlight>
                        <a:latin typeface="Aptos Narrow"/>
                      </a:endParaRPr>
                    </a:p>
                  </a:txBody>
                  <a:tcPr marL="5734" marR="5734" marT="5734" marB="41283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latin typeface="Aptos Narrow"/>
                        </a:rPr>
                        <a:t>POW WOW! Veggie Fajitas &amp; Wicked Wedges</a:t>
                      </a:r>
                      <a:b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latin typeface="Aptos Narrow"/>
                        </a:rPr>
                      </a:br>
                      <a:r>
                        <a:rPr lang="en-GB" sz="700" b="1" i="0" u="none" strike="noStrike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latin typeface="Aptos Narrow"/>
                        </a:rPr>
                        <a:t>(V)</a:t>
                      </a:r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highlight>
                          <a:srgbClr val="FFFFFF"/>
                        </a:highlight>
                        <a:latin typeface="Aptos Narrow"/>
                      </a:endParaRPr>
                    </a:p>
                  </a:txBody>
                  <a:tcPr marL="5734" marR="5734" marT="5734" marB="41283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latin typeface="Aptos Narrow"/>
                        </a:rPr>
                        <a:t>Mighty Margherita Pizza &amp; Herby Wedges</a:t>
                      </a:r>
                      <a:b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latin typeface="Aptos Narrow"/>
                        </a:rPr>
                      </a:br>
                      <a:r>
                        <a:rPr lang="en-GB" sz="700" b="1" i="0" u="none" strike="noStrike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latin typeface="Aptos Narrow"/>
                        </a:rPr>
                        <a:t>(V)</a:t>
                      </a:r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highlight>
                          <a:srgbClr val="FFFFFF"/>
                        </a:highlight>
                        <a:latin typeface="Aptos Narrow"/>
                      </a:endParaRPr>
                    </a:p>
                  </a:txBody>
                  <a:tcPr marL="5734" marR="5734" marT="5734" marB="41283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latin typeface="Aptos Narrow"/>
                        </a:rPr>
                        <a:t>Time Travellers Tomato Power Puff &amp; Wedges</a:t>
                      </a:r>
                      <a:b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latin typeface="Aptos Narrow"/>
                        </a:rPr>
                      </a:br>
                      <a:r>
                        <a:rPr lang="en-GB" sz="700" b="1" i="0" u="none" strike="noStrike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latin typeface="Aptos Narrow"/>
                        </a:rPr>
                        <a:t>(PB)</a:t>
                      </a:r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highlight>
                          <a:srgbClr val="FFFFFF"/>
                        </a:highlight>
                        <a:latin typeface="Aptos Narrow"/>
                      </a:endParaRPr>
                    </a:p>
                  </a:txBody>
                  <a:tcPr marL="5734" marR="5734" marT="5734" marB="41283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Mushroom Mayhem Carbonara &amp; Garlicky Bread</a:t>
                      </a:r>
                      <a:b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</a:br>
                      <a:r>
                        <a:rPr lang="en-GB" sz="700" b="1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(V)</a:t>
                      </a:r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5734" marR="5734" marT="5734" marB="41283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de-DE" sz="7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Cajun Chicken Burger Blaster &amp; Wedges</a:t>
                      </a:r>
                    </a:p>
                  </a:txBody>
                  <a:tcPr marL="5734" marR="5734" marT="5734" marB="41283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latin typeface="Aptos Narrow"/>
                        </a:rPr>
                        <a:t>Razzmatazz Veggie Rice &amp; Flat bread</a:t>
                      </a:r>
                      <a:b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latin typeface="Aptos Narrow"/>
                        </a:rPr>
                      </a:br>
                      <a:r>
                        <a:rPr lang="en-GB" sz="700" b="1" i="0" u="none" strike="noStrike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latin typeface="Aptos Narrow"/>
                        </a:rPr>
                        <a:t>(V) </a:t>
                      </a:r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highlight>
                          <a:srgbClr val="FFFFFF"/>
                        </a:highlight>
                        <a:latin typeface="Aptos Narrow"/>
                      </a:endParaRPr>
                    </a:p>
                  </a:txBody>
                  <a:tcPr marL="5734" marR="5734" marT="5734" marB="41283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Meat-Free Roast with Crispy Potatoes, Yorkshire Pudding &amp; Gravy</a:t>
                      </a:r>
                      <a:b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</a:br>
                      <a:r>
                        <a:rPr lang="en-GB" sz="700" b="1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(V)</a:t>
                      </a:r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5734" marR="5734" marT="5734" marB="41283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Rascal's Roast Chicken with Crispy Potatoes, Yorkshire Pudding and Gravy</a:t>
                      </a:r>
                    </a:p>
                  </a:txBody>
                  <a:tcPr marL="5734" marR="5734" marT="5734" marB="41283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Pow Wow Veggie Dhal with Rice</a:t>
                      </a:r>
                      <a:b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</a:br>
                      <a:r>
                        <a:rPr lang="en-GB" sz="700" b="1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(PB)</a:t>
                      </a:r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latin typeface="Aptos Narrow"/>
                      </a:endParaRPr>
                    </a:p>
                  </a:txBody>
                  <a:tcPr marL="5734" marR="5734" marT="5734" marB="41283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Macaroni Cheese Mayhem &amp; Garlic Bread</a:t>
                      </a:r>
                      <a:b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</a:br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(V)</a:t>
                      </a:r>
                    </a:p>
                  </a:txBody>
                  <a:tcPr marL="5734" marR="5734" marT="5734" marB="41283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latin typeface="Aptos Narrow"/>
                        </a:rPr>
                        <a:t>Batman's Beef Chilli &amp; Robin's Rice</a:t>
                      </a:r>
                    </a:p>
                  </a:txBody>
                  <a:tcPr marL="5734" marR="5734" marT="5734" marB="41283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700" b="0" i="0" u="none" strike="noStrike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latin typeface="Aptos Narrow"/>
                        </a:rPr>
                        <a:t>Mighty Mexican  Veggie Empanada &amp; Rice</a:t>
                      </a:r>
                      <a:br>
                        <a:rPr lang="es-ES" sz="700" b="1" i="0" u="none" strike="noStrike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latin typeface="Aptos Narrow"/>
                        </a:rPr>
                      </a:br>
                      <a:r>
                        <a:rPr lang="es-ES" sz="700" b="1" i="0" u="none" strike="noStrike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latin typeface="Aptos Narrow"/>
                        </a:rPr>
                        <a:t>(PB)</a:t>
                      </a:r>
                      <a:endParaRPr lang="es-ES" sz="700" b="0" i="0" u="none" strike="noStrike">
                        <a:solidFill>
                          <a:srgbClr val="000000"/>
                        </a:solidFill>
                        <a:effectLst/>
                        <a:highlight>
                          <a:srgbClr val="FFFFFF"/>
                        </a:highlight>
                        <a:latin typeface="Aptos Narrow"/>
                      </a:endParaRPr>
                    </a:p>
                  </a:txBody>
                  <a:tcPr marL="5734" marR="5734" marT="5734" marB="41283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latin typeface="Aptos Narrow"/>
                        </a:rPr>
                        <a:t>Turbo Tuna &amp; Speedy Sweetcorn Pasta Bake</a:t>
                      </a:r>
                      <a:b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latin typeface="Aptos Narrow"/>
                        </a:rPr>
                      </a:br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latin typeface="Aptos Narrow"/>
                        </a:rPr>
                        <a:t>(</a:t>
                      </a:r>
                      <a:r>
                        <a:rPr lang="en-GB" sz="700" b="1" i="0" u="none" strike="noStrike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latin typeface="Aptos Narrow"/>
                        </a:rPr>
                        <a:t>F)</a:t>
                      </a:r>
                      <a:endParaRPr lang="en-GB" sz="700" b="0" i="0" u="none" strike="noStrike">
                        <a:solidFill>
                          <a:srgbClr val="000000"/>
                        </a:solidFill>
                        <a:effectLst/>
                        <a:highlight>
                          <a:srgbClr val="FFFFFF"/>
                        </a:highlight>
                        <a:latin typeface="Aptos Narrow"/>
                      </a:endParaRPr>
                    </a:p>
                  </a:txBody>
                  <a:tcPr marL="5734" marR="5734" marT="5734" marB="41283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latin typeface="Aptos Narrow"/>
                        </a:rPr>
                        <a:t>Captain Caroline's Chicken Nuggets &amp; Chips</a:t>
                      </a:r>
                    </a:p>
                  </a:txBody>
                  <a:tcPr marL="5734" marR="5734" marT="5734" marB="41283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03348679"/>
                  </a:ext>
                </a:extLst>
              </a:tr>
              <a:tr h="181879"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Roasted Mediterranean Veggies &amp; Broccoli</a:t>
                      </a:r>
                    </a:p>
                  </a:txBody>
                  <a:tcPr marL="5734" marR="5734" marT="5734" marB="41283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Sweetcorn &amp; Slaw</a:t>
                      </a:r>
                    </a:p>
                  </a:txBody>
                  <a:tcPr marL="5734" marR="5734" marT="5734" marB="41283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Peas &amp; Cauliflower</a:t>
                      </a:r>
                    </a:p>
                  </a:txBody>
                  <a:tcPr marL="5734" marR="5734" marT="5734" marB="41283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Sweetcorn &amp; Broccoli</a:t>
                      </a:r>
                    </a:p>
                  </a:txBody>
                  <a:tcPr marL="5734" marR="5734" marT="5734" marB="41283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Peas &amp; Baked Beans</a:t>
                      </a:r>
                    </a:p>
                  </a:txBody>
                  <a:tcPr marL="5734" marR="5734" marT="5734" marB="41283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880694"/>
                  </a:ext>
                </a:extLst>
              </a:tr>
              <a:tr h="191452"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Toffee Apple Crumble with Custard</a:t>
                      </a:r>
                    </a:p>
                  </a:txBody>
                  <a:tcPr marL="5734" marR="5734" marT="5734" marB="41283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Power Packed Lemon Cake</a:t>
                      </a:r>
                    </a:p>
                  </a:txBody>
                  <a:tcPr marL="5734" marR="5734" marT="5734" marB="41283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Strawberry Jelly</a:t>
                      </a:r>
                    </a:p>
                  </a:txBody>
                  <a:tcPr marL="5734" marR="5734" marT="5734" marB="41283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Pear &amp; Choccy Sponge with Custard</a:t>
                      </a:r>
                    </a:p>
                  </a:txBody>
                  <a:tcPr marL="5734" marR="5734" marT="5734" marB="41283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Golden Coconut Crispie Cake</a:t>
                      </a:r>
                    </a:p>
                  </a:txBody>
                  <a:tcPr marL="5734" marR="5734" marT="5734" marB="41283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40010577"/>
                  </a:ext>
                </a:extLst>
              </a:tr>
            </a:tbl>
          </a:graphicData>
        </a:graphic>
      </p:graphicFrame>
      <p:sp>
        <p:nvSpPr>
          <p:cNvPr id="5" name="BJPseudoFooter">
            <a:extLst>
              <a:ext uri="{FF2B5EF4-FFF2-40B4-BE49-F238E27FC236}">
                <a16:creationId xmlns:a16="http://schemas.microsoft.com/office/drawing/2014/main" id="{05AE7FF6-ECD7-0AA5-4AB8-83BCCDD4AA32}"/>
              </a:ext>
            </a:extLst>
          </p:cNvPr>
          <p:cNvSpPr txBox="1"/>
          <p:nvPr>
            <p:custDataLst>
              <p:tags r:id="rId1"/>
            </p:custDataLst>
          </p:nvPr>
        </p:nvSpPr>
        <p:spPr>
          <a:xfrm>
            <a:off x="127000" y="6629856"/>
            <a:ext cx="11938000" cy="215444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800">
                <a:solidFill>
                  <a:srgbClr val="A5A5A5"/>
                </a:solidFill>
                <a:latin typeface="Calibri" panose="020F0502020204030204" pitchFamily="34" charset="0"/>
              </a:rPr>
              <a:t>ISS Classification -</a:t>
            </a:r>
            <a:r>
              <a:rPr lang="en-GB" sz="80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800">
                <a:solidFill>
                  <a:srgbClr val="C00000"/>
                </a:solidFill>
                <a:latin typeface="Calibri" panose="020F0502020204030204" pitchFamily="34" charset="0"/>
              </a:rPr>
              <a:t>Restricted - Internal</a:t>
            </a:r>
          </a:p>
        </p:txBody>
      </p:sp>
    </p:spTree>
    <p:extLst>
      <p:ext uri="{BB962C8B-B14F-4D97-AF65-F5344CB8AC3E}">
        <p14:creationId xmlns:p14="http://schemas.microsoft.com/office/powerpoint/2010/main" val="3660002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ISS Classification - Restricted - Internal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ISS Classification - Restricted - Internal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ISS Classification - Restricted - Internal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ISS Classification - Restricted - Internal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ISS Classification - Restricted - Internal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ISS Classification - Restricted - Internal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ISS Classification - Restricted - Internal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ISS Classification - Restricted - Internal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ISS Classification - Restricted - Internal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ISS Classification - Restricted - Internal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ISS Classification - Restricted - Internal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ISS Classification - Restricted - Internal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ISS Classification - Restricted - Internal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ISS Classification - Restricted - Internal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ISS Classification - Restricted - Internal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ISS Classification - Restricted - Internal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5DBB7FF81FB2E46A6F635378EF27882" ma:contentTypeVersion="10" ma:contentTypeDescription="Create a new document." ma:contentTypeScope="" ma:versionID="1038f3ec7972076be189c62ad2c012e3">
  <xsd:schema xmlns:xsd="http://www.w3.org/2001/XMLSchema" xmlns:xs="http://www.w3.org/2001/XMLSchema" xmlns:p="http://schemas.microsoft.com/office/2006/metadata/properties" xmlns:ns2="1b3f0035-6648-48f8-ae52-42f9830b2103" xmlns:ns3="d69ec9a5-329f-4dfa-8d7b-1bec9fab8e69" targetNamespace="http://schemas.microsoft.com/office/2006/metadata/properties" ma:root="true" ma:fieldsID="d7b791b8d5e9b72096c2905a7588d147" ns2:_="" ns3:_="">
    <xsd:import namespace="1b3f0035-6648-48f8-ae52-42f9830b2103"/>
    <xsd:import namespace="d69ec9a5-329f-4dfa-8d7b-1bec9fab8e6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b3f0035-6648-48f8-ae52-42f9830b210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2" nillable="true" ma:taxonomy="true" ma:internalName="lcf76f155ced4ddcb4097134ff3c332f" ma:taxonomyFieldName="MediaServiceImageTags" ma:displayName="Image Tags" ma:readOnly="false" ma:fieldId="{5cf76f15-5ced-4ddc-b409-7134ff3c332f}" ma:taxonomyMulti="true" ma:sspId="4a00fed4-62fb-4ced-91e6-362afb2d13a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SearchProperties" ma:index="17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69ec9a5-329f-4dfa-8d7b-1bec9fab8e69" elementFormDefault="qualified">
    <xsd:import namespace="http://schemas.microsoft.com/office/2006/documentManagement/types"/>
    <xsd:import namespace="http://schemas.microsoft.com/office/infopath/2007/PartnerControls"/>
    <xsd:element name="TaxCatchAll" ma:index="13" nillable="true" ma:displayName="Taxonomy Catch All Column" ma:hidden="true" ma:list="{a1c2db6b-6474-4d31-b150-2dc9a34b0339}" ma:internalName="TaxCatchAll" ma:showField="CatchAllData" ma:web="d69ec9a5-329f-4dfa-8d7b-1bec9fab8e6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1b3f0035-6648-48f8-ae52-42f9830b2103">
      <Terms xmlns="http://schemas.microsoft.com/office/infopath/2007/PartnerControls"/>
    </lcf76f155ced4ddcb4097134ff3c332f>
    <TaxCatchAll xmlns="d69ec9a5-329f-4dfa-8d7b-1bec9fab8e69" xsi:nil="true"/>
  </documentManagement>
</p:properties>
</file>

<file path=customXml/item3.xml><?xml version="1.0" encoding="utf-8"?>
<sisl xmlns:xsd="http://www.w3.org/2001/XMLSchema" xmlns:xsi="http://www.w3.org/2001/XMLSchema-instance" xmlns="http://www.boldonjames.com/2008/01/sie/internal/label" sislVersion="0" policy="02a33dc5-68fb-45a3-a44b-1f1925e9e97f" origin="defaultValue">
  <element uid="id_classification_internalonly" value=""/>
  <element uid="0cc89652-11b5-49e3-a18e-266955d938be" value=""/>
</sisl>
</file>

<file path=customXml/item4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6C8B8105-822D-4874-AE96-39F403EECBB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b3f0035-6648-48f8-ae52-42f9830b2103"/>
    <ds:schemaRef ds:uri="d69ec9a5-329f-4dfa-8d7b-1bec9fab8e6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6A627AE7-5B62-4252-94DE-FCCA36D2A3EC}">
  <ds:schemaRefs>
    <ds:schemaRef ds:uri="http://schemas.microsoft.com/office/2006/documentManagement/types"/>
    <ds:schemaRef ds:uri="http://schemas.microsoft.com/office/infopath/2007/PartnerControls"/>
    <ds:schemaRef ds:uri="http://purl.org/dc/dcmitype/"/>
    <ds:schemaRef ds:uri="d69ec9a5-329f-4dfa-8d7b-1bec9fab8e69"/>
    <ds:schemaRef ds:uri="http://purl.org/dc/elements/1.1/"/>
    <ds:schemaRef ds:uri="http://schemas.microsoft.com/office/2006/metadata/properties"/>
    <ds:schemaRef ds:uri="http://www.w3.org/XML/1998/namespace"/>
    <ds:schemaRef ds:uri="http://purl.org/dc/terms/"/>
    <ds:schemaRef ds:uri="http://schemas.openxmlformats.org/package/2006/metadata/core-properties"/>
    <ds:schemaRef ds:uri="1b3f0035-6648-48f8-ae52-42f9830b2103"/>
  </ds:schemaRefs>
</ds:datastoreItem>
</file>

<file path=customXml/itemProps3.xml><?xml version="1.0" encoding="utf-8"?>
<ds:datastoreItem xmlns:ds="http://schemas.openxmlformats.org/officeDocument/2006/customXml" ds:itemID="{C9758706-5CA0-4148-930E-135990C37385}">
  <ds:schemaRefs>
    <ds:schemaRef ds:uri="http://www.w3.org/2001/XMLSchema"/>
    <ds:schemaRef ds:uri="http://www.boldonjames.com/2008/01/sie/internal/label"/>
  </ds:schemaRefs>
</ds:datastoreItem>
</file>

<file path=customXml/itemProps4.xml><?xml version="1.0" encoding="utf-8"?>
<ds:datastoreItem xmlns:ds="http://schemas.openxmlformats.org/officeDocument/2006/customXml" ds:itemID="{6F5F428F-213F-42AB-A86F-3CE742D563F6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646</Words>
  <Application>Microsoft Office PowerPoint</Application>
  <PresentationFormat>Widescreen</PresentationFormat>
  <Paragraphs>92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1" baseType="lpstr">
      <vt:lpstr>Aptos</vt:lpstr>
      <vt:lpstr>Aptos Display</vt:lpstr>
      <vt:lpstr>Aptos Narrow</vt:lpstr>
      <vt:lpstr>Arial</vt:lpstr>
      <vt:lpstr>Calibri</vt:lpstr>
      <vt:lpstr>Gill Sans MT</vt:lpstr>
      <vt:lpstr>Gotham Black</vt:lpstr>
      <vt:lpstr>Gotham Bold</vt:lpstr>
      <vt:lpstr>Gotham Book</vt:lpstr>
      <vt:lpstr>Office Theme</vt:lpstr>
      <vt:lpstr>PowerPoint Presentation</vt:lpstr>
    </vt:vector>
  </TitlesOfParts>
  <Company>ISS World Services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Lane, Liam</dc:creator>
  <cp:lastModifiedBy>Amanda Humphrey</cp:lastModifiedBy>
  <cp:revision>2</cp:revision>
  <dcterms:created xsi:type="dcterms:W3CDTF">2024-06-19T14:01:49Z</dcterms:created>
  <dcterms:modified xsi:type="dcterms:W3CDTF">2024-10-15T10:53:46Z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docIndexRef">
    <vt:lpwstr>0d0715d4-ee53-4670-a5f0-2a39c6730055</vt:lpwstr>
  </property>
  <property fmtid="{D5CDD505-2E9C-101B-9397-08002B2CF9AE}" pid="3" name="bjDocumentLabelXML">
    <vt:lpwstr>&lt;?xml version="1.0" encoding="us-ascii"?&gt;&lt;sisl xmlns:xsd="http://www.w3.org/2001/XMLSchema" xmlns:xsi="http://www.w3.org/2001/XMLSchema-instance" sislVersion="0" policy="02a33dc5-68fb-45a3-a44b-1f1925e9e97f" origin="defaultValue" xmlns="http://www.boldonj</vt:lpwstr>
  </property>
  <property fmtid="{D5CDD505-2E9C-101B-9397-08002B2CF9AE}" pid="4" name="bjDocumentLabelXML-0">
    <vt:lpwstr>ames.com/2008/01/sie/internal/label"&gt;&lt;element uid="id_classification_internalonly" value="" /&gt;&lt;element uid="0cc89652-11b5-49e3-a18e-266955d938be" value="" /&gt;&lt;/sisl&gt;</vt:lpwstr>
  </property>
  <property fmtid="{D5CDD505-2E9C-101B-9397-08002B2CF9AE}" pid="5" name="bjDocumentSecurityLabel">
    <vt:lpwstr>Restricted - Internal</vt:lpwstr>
  </property>
  <property fmtid="{D5CDD505-2E9C-101B-9397-08002B2CF9AE}" pid="6" name="bjSlideMasterFooterText">
    <vt:lpwstr>ISS Classification - Restricted - Internal</vt:lpwstr>
  </property>
  <property fmtid="{D5CDD505-2E9C-101B-9397-08002B2CF9AE}" pid="7" name="bjSaver">
    <vt:lpwstr>PazEK82yiEv0hYzU4wU7MnRh1jFdRIjh</vt:lpwstr>
  </property>
  <property fmtid="{D5CDD505-2E9C-101B-9397-08002B2CF9AE}" pid="8" name="ContentTypeId">
    <vt:lpwstr>0x01010075DBB7FF81FB2E46A6F635378EF27882</vt:lpwstr>
  </property>
</Properties>
</file>